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slide" Target="slides/slide38.xml" /><Relationship Id="rId47" Type="http://schemas.openxmlformats.org/officeDocument/2006/relationships/slide" Target="slides/slide43.xml" /><Relationship Id="rId50" Type="http://schemas.openxmlformats.org/officeDocument/2006/relationships/slide" Target="slides/slide46.xml" /><Relationship Id="rId55" Type="http://schemas.openxmlformats.org/officeDocument/2006/relationships/slide" Target="slides/slide51.xml" /><Relationship Id="rId63" Type="http://schemas.openxmlformats.org/officeDocument/2006/relationships/slide" Target="slides/slide59.xml" /><Relationship Id="rId68" Type="http://schemas.openxmlformats.org/officeDocument/2006/relationships/tableStyles" Target="tableStyles.xml" /><Relationship Id="rId7" Type="http://schemas.openxmlformats.org/officeDocument/2006/relationships/slide" Target="slides/slide3.xml" /><Relationship Id="rId2" Type="http://schemas.openxmlformats.org/officeDocument/2006/relationships/customXml" Target="../customXml/item2.xml" /><Relationship Id="rId16" Type="http://schemas.openxmlformats.org/officeDocument/2006/relationships/slide" Target="slides/slide12.xml" /><Relationship Id="rId29" Type="http://schemas.openxmlformats.org/officeDocument/2006/relationships/slide" Target="slides/slide25.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slide" Target="slides/slide41.xml" /><Relationship Id="rId53" Type="http://schemas.openxmlformats.org/officeDocument/2006/relationships/slide" Target="slides/slide49.xml" /><Relationship Id="rId58" Type="http://schemas.openxmlformats.org/officeDocument/2006/relationships/slide" Target="slides/slide54.xml" /><Relationship Id="rId66"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slide" Target="slides/slide45.xml" /><Relationship Id="rId57" Type="http://schemas.openxmlformats.org/officeDocument/2006/relationships/slide" Target="slides/slide53.xml" /><Relationship Id="rId61" Type="http://schemas.openxmlformats.org/officeDocument/2006/relationships/slide" Target="slides/slide57.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slide" Target="slides/slide48.xml" /><Relationship Id="rId60" Type="http://schemas.openxmlformats.org/officeDocument/2006/relationships/slide" Target="slides/slide56.xml" /><Relationship Id="rId65" Type="http://schemas.openxmlformats.org/officeDocument/2006/relationships/presProps" Target="presProp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slide" Target="slides/slide44.xml" /><Relationship Id="rId56" Type="http://schemas.openxmlformats.org/officeDocument/2006/relationships/slide" Target="slides/slide52.xml" /><Relationship Id="rId64" Type="http://schemas.openxmlformats.org/officeDocument/2006/relationships/notesMaster" Target="notesMasters/notesMaster1.xml" /><Relationship Id="rId8" Type="http://schemas.openxmlformats.org/officeDocument/2006/relationships/slide" Target="slides/slide4.xml" /><Relationship Id="rId51" Type="http://schemas.openxmlformats.org/officeDocument/2006/relationships/slide" Target="slides/slide47.xml" /><Relationship Id="rId3" Type="http://schemas.openxmlformats.org/officeDocument/2006/relationships/customXml" Target="../customXml/item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59" Type="http://schemas.openxmlformats.org/officeDocument/2006/relationships/slide" Target="slides/slide55.xml" /><Relationship Id="rId67" Type="http://schemas.openxmlformats.org/officeDocument/2006/relationships/theme" Target="theme/theme1.xml" /><Relationship Id="rId20" Type="http://schemas.openxmlformats.org/officeDocument/2006/relationships/slide" Target="slides/slide16.xml" /><Relationship Id="rId41" Type="http://schemas.openxmlformats.org/officeDocument/2006/relationships/slide" Target="slides/slide37.xml" /><Relationship Id="rId54" Type="http://schemas.openxmlformats.org/officeDocument/2006/relationships/slide" Target="slides/slide50.xml" /><Relationship Id="rId62" Type="http://schemas.openxmlformats.org/officeDocument/2006/relationships/slide" Target="slides/slide58.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a:endParaRPr/>
          </a:p>
        </p:txBody>
      </p:sp>
      <p:sp>
        <p:nvSpPr>
          <p:cNvPr id="111" name="Shape 11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3"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2F2F2"/>
        </a:solidFill>
        <a:effectLst/>
      </p:bgPr>
    </p:bg>
    <p:spTree>
      <p:nvGrpSpPr>
        <p:cNvPr id="1" name=""/>
        <p:cNvGrpSpPr/>
        <p:nvPr/>
      </p:nvGrpSpPr>
      <p:grpSpPr>
        <a:xfrm>
          <a:off x="0" y="0"/>
          <a:ext cx="0" cy="0"/>
          <a:chOff x="0" y="0"/>
          <a:chExt cx="0" cy="0"/>
        </a:xfrm>
      </p:grpSpPr>
      <p:sp>
        <p:nvSpPr>
          <p:cNvPr id="93" name="Title Text"/>
          <p:cNvSpPr txBox="1">
            <a:spLocks noGrp="1"/>
          </p:cNvSpPr>
          <p:nvPr>
            <p:ph type="title"/>
          </p:nvPr>
        </p:nvSpPr>
        <p:spPr>
          <a:xfrm>
            <a:off x="1981200" y="274638"/>
            <a:ext cx="8229600" cy="1143001"/>
          </a:xfrm>
          <a:prstGeom prst="rect">
            <a:avLst/>
          </a:prstGeom>
        </p:spPr>
        <p:txBody>
          <a:bodyPr/>
          <a:lstStyle>
            <a:lvl1pPr algn="ctr">
              <a:lnSpc>
                <a:spcPct val="100000"/>
              </a:lnSpc>
              <a:defRPr>
                <a:latin typeface="+mj-lt"/>
                <a:ea typeface="+mj-ea"/>
                <a:cs typeface="+mj-cs"/>
                <a:sym typeface="Calibri"/>
              </a:defRPr>
            </a:lvl1pPr>
          </a:lstStyle>
          <a:p>
            <a:r>
              <a:t>Title Text</a:t>
            </a:r>
          </a:p>
        </p:txBody>
      </p:sp>
      <p:sp>
        <p:nvSpPr>
          <p:cNvPr id="94" name="Body Level One…"/>
          <p:cNvSpPr txBox="1">
            <a:spLocks noGrp="1"/>
          </p:cNvSpPr>
          <p:nvPr>
            <p:ph type="body" idx="1"/>
          </p:nvPr>
        </p:nvSpPr>
        <p:spPr>
          <a:xfrm>
            <a:off x="1981200" y="1600206"/>
            <a:ext cx="8229600" cy="4525963"/>
          </a:xfrm>
          <a:prstGeom prst="rect">
            <a:avLst/>
          </a:prstGeom>
        </p:spPr>
        <p:txBody>
          <a:bodyPr/>
          <a:lstStyle>
            <a:lvl1pPr marL="342890" indent="-342890">
              <a:lnSpc>
                <a:spcPct val="100000"/>
              </a:lnSpc>
              <a:spcBef>
                <a:spcPts val="700"/>
              </a:spcBef>
              <a:defRPr sz="3200"/>
            </a:lvl1pPr>
            <a:lvl2pPr marL="783752" indent="-326564">
              <a:lnSpc>
                <a:spcPct val="100000"/>
              </a:lnSpc>
              <a:spcBef>
                <a:spcPts val="700"/>
              </a:spcBef>
              <a:buChar char="–"/>
              <a:defRPr sz="3200"/>
            </a:lvl2pPr>
            <a:lvl3pPr marL="1219168" indent="-304791">
              <a:lnSpc>
                <a:spcPct val="100000"/>
              </a:lnSpc>
              <a:spcBef>
                <a:spcPts val="700"/>
              </a:spcBef>
              <a:defRPr sz="3200"/>
            </a:lvl3pPr>
            <a:lvl4pPr marL="1737316" indent="-365750">
              <a:lnSpc>
                <a:spcPct val="100000"/>
              </a:lnSpc>
              <a:spcBef>
                <a:spcPts val="700"/>
              </a:spcBef>
              <a:buChar char="–"/>
              <a:defRPr sz="3200"/>
            </a:lvl4pPr>
            <a:lvl5pPr marL="2194505" indent="-365750">
              <a:lnSpc>
                <a:spcPct val="100000"/>
              </a:lnSpc>
              <a:spcBef>
                <a:spcPts val="700"/>
              </a:spcBef>
              <a:buChar char="»"/>
              <a:defRPr sz="32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xfrm>
            <a:off x="9677400" y="6356355"/>
            <a:ext cx="335866" cy="333089"/>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2209800" y="2130431"/>
            <a:ext cx="7772400" cy="1470026"/>
          </a:xfrm>
          <a:prstGeom prst="rect">
            <a:avLst/>
          </a:prstGeom>
        </p:spPr>
        <p:txBody>
          <a:bodyPr/>
          <a:lstStyle>
            <a:lvl1pPr algn="ctr">
              <a:lnSpc>
                <a:spcPct val="100000"/>
              </a:lnSpc>
              <a:defRPr>
                <a:latin typeface="+mj-lt"/>
                <a:ea typeface="+mj-ea"/>
                <a:cs typeface="+mj-cs"/>
                <a:sym typeface="Calibri"/>
              </a:defRPr>
            </a:lvl1pPr>
          </a:lstStyle>
          <a:p>
            <a:r>
              <a:t>Title Text</a:t>
            </a:r>
          </a:p>
        </p:txBody>
      </p:sp>
      <p:sp>
        <p:nvSpPr>
          <p:cNvPr id="103" name="Body Level One…"/>
          <p:cNvSpPr txBox="1">
            <a:spLocks noGrp="1"/>
          </p:cNvSpPr>
          <p:nvPr>
            <p:ph type="body" sz="quarter" idx="1"/>
          </p:nvPr>
        </p:nvSpPr>
        <p:spPr>
          <a:xfrm>
            <a:off x="2895600" y="3886200"/>
            <a:ext cx="6400800" cy="1752600"/>
          </a:xfrm>
          <a:prstGeom prst="rect">
            <a:avLst/>
          </a:prstGeom>
        </p:spPr>
        <p:txBody>
          <a:bodyPr/>
          <a:lstStyle>
            <a:lvl1pPr marL="0" indent="0" algn="ctr">
              <a:lnSpc>
                <a:spcPct val="100000"/>
              </a:lnSpc>
              <a:spcBef>
                <a:spcPts val="700"/>
              </a:spcBef>
              <a:buSzTx/>
              <a:buFontTx/>
              <a:buNone/>
              <a:defRPr sz="3200">
                <a:solidFill>
                  <a:srgbClr val="888888"/>
                </a:solidFill>
              </a:defRPr>
            </a:lvl1pPr>
            <a:lvl2pPr marL="0" indent="457189" algn="ctr">
              <a:lnSpc>
                <a:spcPct val="100000"/>
              </a:lnSpc>
              <a:spcBef>
                <a:spcPts val="700"/>
              </a:spcBef>
              <a:buSzTx/>
              <a:buFontTx/>
              <a:buNone/>
              <a:defRPr sz="3200">
                <a:solidFill>
                  <a:srgbClr val="888888"/>
                </a:solidFill>
              </a:defRPr>
            </a:lvl2pPr>
            <a:lvl3pPr marL="0" indent="914377" algn="ctr">
              <a:lnSpc>
                <a:spcPct val="100000"/>
              </a:lnSpc>
              <a:spcBef>
                <a:spcPts val="700"/>
              </a:spcBef>
              <a:buSzTx/>
              <a:buFontTx/>
              <a:buNone/>
              <a:defRPr sz="3200">
                <a:solidFill>
                  <a:srgbClr val="888888"/>
                </a:solidFill>
              </a:defRPr>
            </a:lvl3pPr>
            <a:lvl4pPr marL="0" indent="1371565" algn="ctr">
              <a:lnSpc>
                <a:spcPct val="100000"/>
              </a:lnSpc>
              <a:spcBef>
                <a:spcPts val="700"/>
              </a:spcBef>
              <a:buSzTx/>
              <a:buFontTx/>
              <a:buNone/>
              <a:defRPr sz="3200">
                <a:solidFill>
                  <a:srgbClr val="888888"/>
                </a:solidFill>
              </a:defRPr>
            </a:lvl4pPr>
            <a:lvl5pPr marL="0" indent="1828754" algn="ctr">
              <a:lnSpc>
                <a:spcPct val="100000"/>
              </a:lnSpc>
              <a:spcBef>
                <a:spcPts val="700"/>
              </a:spcBef>
              <a:buSzTx/>
              <a:buFontTx/>
              <a:buNone/>
              <a:defRPr sz="32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xfrm>
            <a:off x="9677400" y="6356355"/>
            <a:ext cx="335866" cy="333089"/>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1"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9"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3"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4"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3"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4"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5"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Footer Placeholder 7"/>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5"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r59xYe3Vyks&amp;list=PLS1QulWo1RIbfTjQvTdj8Y6yyq4R7g-Al" TargetMode="External" /><Relationship Id="rId7" Type="http://schemas.openxmlformats.org/officeDocument/2006/relationships/hyperlink" Target="https://www.youtube.com/watch?v=2qWPpgALJyw" TargetMode="External" /><Relationship Id="rId2" Type="http://schemas.openxmlformats.org/officeDocument/2006/relationships/image" Target="../media/image1.png" /><Relationship Id="rId1" Type="http://schemas.openxmlformats.org/officeDocument/2006/relationships/slideLayout" Target="../slideLayouts/slideLayout11.xml" /><Relationship Id="rId6" Type="http://schemas.openxmlformats.org/officeDocument/2006/relationships/hyperlink" Target="https://www.youtube.com/watch?v=qQVqfvs3p48" TargetMode="External" /><Relationship Id="rId5" Type="http://schemas.openxmlformats.org/officeDocument/2006/relationships/hyperlink" Target="https://www.youtube.com/watch?v=hBh_CC5y8-s" TargetMode="External" /><Relationship Id="rId4" Type="http://schemas.openxmlformats.org/officeDocument/2006/relationships/hyperlink" Target="https://www.youtube.com/watch?v=ZHLdVRXIuC8&amp;list=PLS1QulWo1RIbfTjQvTdj8Y6yyq4R7g-Al&amp;index=18" TargetMode="External" /></Relationships>
</file>

<file path=ppt/slides/_rels/slide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5.tif"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7.gif"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1.xml" /></Relationships>
</file>

<file path=ppt/slides/_rels/slide3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9.tif" /><Relationship Id="rId1" Type="http://schemas.openxmlformats.org/officeDocument/2006/relationships/slideLayout" Target="../slideLayouts/slideLayout6.xml" /></Relationships>
</file>

<file path=ppt/slides/_rels/slide32.xml.rels><?xml version="1.0" encoding="UTF-8" standalone="yes"?>
<Relationships xmlns="http://schemas.openxmlformats.org/package/2006/relationships"><Relationship Id="rId2" Type="http://schemas.openxmlformats.org/officeDocument/2006/relationships/image" Target="../media/image10.tif" /><Relationship Id="rId1" Type="http://schemas.openxmlformats.org/officeDocument/2006/relationships/slideLayout" Target="../slideLayouts/slideLayout6.xml" /></Relationships>
</file>

<file path=ppt/slides/_rels/slide33.xml.rels><?xml version="1.0" encoding="UTF-8" standalone="yes"?>
<Relationships xmlns="http://schemas.openxmlformats.org/package/2006/relationships"><Relationship Id="rId2" Type="http://schemas.openxmlformats.org/officeDocument/2006/relationships/image" Target="../media/image11.tif" /><Relationship Id="rId1" Type="http://schemas.openxmlformats.org/officeDocument/2006/relationships/slideLayout" Target="../slideLayouts/slideLayout6.xml" /></Relationships>
</file>

<file path=ppt/slides/_rels/slide34.xml.rels><?xml version="1.0" encoding="UTF-8" standalone="yes"?>
<Relationships xmlns="http://schemas.openxmlformats.org/package/2006/relationships"><Relationship Id="rId2" Type="http://schemas.openxmlformats.org/officeDocument/2006/relationships/image" Target="../media/image12.tif"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0.xml" /></Relationships>
</file>

<file path=ppt/slides/_rels/slide4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1.xml" /></Relationships>
</file>

<file path=ppt/slides/_rels/slide50.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0.xml"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0.xml" /></Relationships>
</file>

<file path=ppt/slides/_rels/slide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ooter Placeholder 4"/>
          <p:cNvSpPr txBox="1"/>
          <p:nvPr/>
        </p:nvSpPr>
        <p:spPr>
          <a:xfrm>
            <a:off x="4333702" y="6319508"/>
            <a:ext cx="4099560" cy="438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1200">
                <a:solidFill>
                  <a:srgbClr val="888888"/>
                </a:solidFill>
              </a:defRPr>
            </a:pPr>
            <a:r>
              <a:t>  </a:t>
            </a:r>
          </a:p>
          <a:p>
            <a:pPr algn="ctr">
              <a:defRPr sz="1200" b="1">
                <a:solidFill>
                  <a:srgbClr val="888888"/>
                </a:solidFill>
              </a:defRPr>
            </a:pPr>
            <a:r>
              <a:t>OBJECT ORIENTED TECHNIQUES USING JAVA</a:t>
            </a:r>
          </a:p>
        </p:txBody>
      </p:sp>
      <p:sp>
        <p:nvSpPr>
          <p:cNvPr id="114"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grpSp>
        <p:nvGrpSpPr>
          <p:cNvPr id="119" name="Group 6"/>
          <p:cNvGrpSpPr/>
          <p:nvPr/>
        </p:nvGrpSpPr>
        <p:grpSpPr>
          <a:xfrm>
            <a:off x="30523" y="139787"/>
            <a:ext cx="12130952" cy="896183"/>
            <a:chOff x="0" y="0"/>
            <a:chExt cx="12130951" cy="896182"/>
          </a:xfrm>
        </p:grpSpPr>
        <p:grpSp>
          <p:nvGrpSpPr>
            <p:cNvPr id="117" name="Title 1"/>
            <p:cNvGrpSpPr/>
            <p:nvPr/>
          </p:nvGrpSpPr>
          <p:grpSpPr>
            <a:xfrm>
              <a:off x="1523999" y="0"/>
              <a:ext cx="10606953" cy="896183"/>
              <a:chOff x="0" y="0"/>
              <a:chExt cx="10606951" cy="896182"/>
            </a:xfrm>
          </p:grpSpPr>
          <p:sp>
            <p:nvSpPr>
              <p:cNvPr id="115" name="Rectangle"/>
              <p:cNvSpPr/>
              <p:nvPr/>
            </p:nvSpPr>
            <p:spPr>
              <a:xfrm>
                <a:off x="-1" y="0"/>
                <a:ext cx="10606953" cy="896183"/>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lnSpc>
                    <a:spcPct val="72000"/>
                  </a:lnSpc>
                  <a:spcBef>
                    <a:spcPts val="600"/>
                  </a:spcBef>
                  <a:defRPr sz="4000" b="1">
                    <a:latin typeface="Times New Roman"/>
                    <a:ea typeface="Times New Roman"/>
                    <a:cs typeface="Times New Roman"/>
                    <a:sym typeface="Times New Roman"/>
                  </a:defRPr>
                </a:pPr>
                <a:endParaRPr/>
              </a:p>
            </p:txBody>
          </p:sp>
          <p:sp>
            <p:nvSpPr>
              <p:cNvPr id="116" name="Noida Institute of Engineering and Technology, Greater Noida"/>
              <p:cNvSpPr txBox="1"/>
              <p:nvPr/>
            </p:nvSpPr>
            <p:spPr>
              <a:xfrm>
                <a:off x="48894" y="3175"/>
                <a:ext cx="10509162" cy="889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rmAutofit/>
              </a:bodyPr>
              <a:lstStyle/>
              <a:p>
                <a:pPr algn="ctr" defTabSz="804672">
                  <a:lnSpc>
                    <a:spcPct val="72000"/>
                  </a:lnSpc>
                  <a:spcBef>
                    <a:spcPts val="500"/>
                  </a:spcBef>
                  <a:defRPr sz="3520" b="1">
                    <a:latin typeface="Times New Roman"/>
                    <a:ea typeface="Times New Roman"/>
                    <a:cs typeface="Times New Roman"/>
                    <a:sym typeface="Times New Roman"/>
                  </a:defRPr>
                </a:pPr>
                <a:endParaRPr/>
              </a:p>
              <a:p>
                <a:pPr algn="ctr" defTabSz="804672">
                  <a:lnSpc>
                    <a:spcPct val="72000"/>
                  </a:lnSpc>
                  <a:spcBef>
                    <a:spcPts val="500"/>
                  </a:spcBef>
                  <a:defRPr sz="2904"/>
                </a:pPr>
                <a:r>
                  <a:t>Noida Institute of Engineering and Technology, Greater Noida</a:t>
                </a:r>
              </a:p>
            </p:txBody>
          </p:sp>
        </p:grpSp>
        <p:pic>
          <p:nvPicPr>
            <p:cNvPr id="118"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grpSp>
        <p:nvGrpSpPr>
          <p:cNvPr id="122" name="Subtitle 2"/>
          <p:cNvGrpSpPr/>
          <p:nvPr/>
        </p:nvGrpSpPr>
        <p:grpSpPr>
          <a:xfrm>
            <a:off x="3054927" y="1379203"/>
            <a:ext cx="6400801" cy="1544639"/>
            <a:chOff x="0" y="0"/>
            <a:chExt cx="6400800" cy="1544637"/>
          </a:xfrm>
        </p:grpSpPr>
        <p:sp>
          <p:nvSpPr>
            <p:cNvPr id="120" name="Rectangle"/>
            <p:cNvSpPr/>
            <p:nvPr/>
          </p:nvSpPr>
          <p:spPr>
            <a:xfrm>
              <a:off x="0" y="-1"/>
              <a:ext cx="6400800" cy="1544639"/>
            </a:xfrm>
            <a:prstGeom prst="rect">
              <a:avLst/>
            </a:prstGeom>
            <a:solidFill>
              <a:srgbClr val="FFFFFF"/>
            </a:solidFill>
            <a:ln w="12700" cap="flat">
              <a:solidFill>
                <a:schemeClr val="accent5"/>
              </a:solidFill>
              <a:prstDash val="solid"/>
              <a:miter lim="800000"/>
            </a:ln>
            <a:effectLst/>
          </p:spPr>
          <p:txBody>
            <a:bodyPr wrap="square" lIns="45719" tIns="45719" rIns="45719" bIns="45719" numCol="1" anchor="t">
              <a:noAutofit/>
            </a:bodyPr>
            <a:lstStyle/>
            <a:p>
              <a:pPr algn="ctr">
                <a:lnSpc>
                  <a:spcPct val="70000"/>
                </a:lnSpc>
                <a:spcBef>
                  <a:spcPts val="1000"/>
                </a:spcBef>
                <a:defRPr sz="2800"/>
              </a:pPr>
              <a:endParaRPr/>
            </a:p>
          </p:txBody>
        </p:sp>
        <p:sp>
          <p:nvSpPr>
            <p:cNvPr id="121" name="OBJECT ORIENTED TECHNIQUES USING JAVA"/>
            <p:cNvSpPr txBox="1"/>
            <p:nvPr/>
          </p:nvSpPr>
          <p:spPr>
            <a:xfrm>
              <a:off x="52069" y="6349"/>
              <a:ext cx="6296661" cy="15319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rmAutofit/>
            </a:bodyPr>
            <a:lstStyle/>
            <a:p>
              <a:pPr marL="228600" indent="-228600">
                <a:lnSpc>
                  <a:spcPct val="90000"/>
                </a:lnSpc>
                <a:spcBef>
                  <a:spcPts val="1000"/>
                </a:spcBef>
                <a:buSzPct val="100000"/>
                <a:buFont typeface="Arial"/>
                <a:buChar char="•"/>
                <a:defRPr sz="2400" b="1"/>
              </a:pPr>
              <a:endParaRPr/>
            </a:p>
            <a:p>
              <a:pPr algn="ctr">
                <a:lnSpc>
                  <a:spcPct val="70000"/>
                </a:lnSpc>
                <a:spcBef>
                  <a:spcPts val="1000"/>
                </a:spcBef>
                <a:defRPr sz="2200" b="1">
                  <a:latin typeface="Times New Roman"/>
                  <a:ea typeface="Times New Roman"/>
                  <a:cs typeface="Times New Roman"/>
                  <a:sym typeface="Times New Roman"/>
                </a:defRPr>
              </a:pPr>
              <a:r>
                <a:t>OBJECT ORIENTED TECHNIQUES USING JAVA</a:t>
              </a:r>
            </a:p>
          </p:txBody>
        </p:sp>
      </p:grpSp>
      <p:grpSp>
        <p:nvGrpSpPr>
          <p:cNvPr id="125" name="Subtitle 2"/>
          <p:cNvGrpSpPr/>
          <p:nvPr/>
        </p:nvGrpSpPr>
        <p:grpSpPr>
          <a:xfrm>
            <a:off x="1105401" y="3325519"/>
            <a:ext cx="2014269" cy="533401"/>
            <a:chOff x="0" y="0"/>
            <a:chExt cx="2014267" cy="533400"/>
          </a:xfrm>
        </p:grpSpPr>
        <p:sp>
          <p:nvSpPr>
            <p:cNvPr id="123" name="Rectangle"/>
            <p:cNvSpPr/>
            <p:nvPr/>
          </p:nvSpPr>
          <p:spPr>
            <a:xfrm>
              <a:off x="0" y="0"/>
              <a:ext cx="2014268" cy="533400"/>
            </a:xfrm>
            <a:prstGeom prst="rect">
              <a:avLst/>
            </a:prstGeom>
            <a:solidFill>
              <a:srgbClr val="FFFFFF"/>
            </a:solidFill>
            <a:ln w="12700" cap="flat">
              <a:solidFill>
                <a:schemeClr val="accent5"/>
              </a:solidFill>
              <a:prstDash val="solid"/>
              <a:miter lim="800000"/>
            </a:ln>
            <a:effectLst/>
          </p:spPr>
          <p:txBody>
            <a:bodyPr wrap="square" lIns="45719" tIns="45719" rIns="45719" bIns="45719" numCol="1" anchor="t">
              <a:noAutofit/>
            </a:bodyPr>
            <a:lstStyle/>
            <a:p>
              <a:pPr algn="ctr">
                <a:spcBef>
                  <a:spcPts val="400"/>
                </a:spcBef>
              </a:pPr>
              <a:endParaRPr/>
            </a:p>
          </p:txBody>
        </p:sp>
        <p:sp>
          <p:nvSpPr>
            <p:cNvPr id="124" name="Unit: 1"/>
            <p:cNvSpPr txBox="1"/>
            <p:nvPr/>
          </p:nvSpPr>
          <p:spPr>
            <a:xfrm>
              <a:off x="52070" y="6350"/>
              <a:ext cx="1910129" cy="520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rmAutofit/>
            </a:bodyPr>
            <a:lstStyle>
              <a:lvl1pPr algn="ctr">
                <a:spcBef>
                  <a:spcPts val="600"/>
                </a:spcBef>
                <a:defRPr sz="2800" b="1">
                  <a:latin typeface="Times New Roman"/>
                  <a:ea typeface="Times New Roman"/>
                  <a:cs typeface="Times New Roman"/>
                  <a:sym typeface="Times New Roman"/>
                </a:defRPr>
              </a:lvl1pPr>
            </a:lstStyle>
            <a:p>
              <a:r>
                <a:t>Unit: 1</a:t>
              </a:r>
            </a:p>
          </p:txBody>
        </p:sp>
      </p:grpSp>
      <p:grpSp>
        <p:nvGrpSpPr>
          <p:cNvPr id="128" name="Subtitle 2"/>
          <p:cNvGrpSpPr/>
          <p:nvPr/>
        </p:nvGrpSpPr>
        <p:grpSpPr>
          <a:xfrm>
            <a:off x="501578" y="4159250"/>
            <a:ext cx="4636697" cy="914400"/>
            <a:chOff x="0" y="0"/>
            <a:chExt cx="4636696" cy="914400"/>
          </a:xfrm>
        </p:grpSpPr>
        <p:sp>
          <p:nvSpPr>
            <p:cNvPr id="126" name="Rectangle"/>
            <p:cNvSpPr/>
            <p:nvPr/>
          </p:nvSpPr>
          <p:spPr>
            <a:xfrm>
              <a:off x="0" y="0"/>
              <a:ext cx="4636697" cy="914400"/>
            </a:xfrm>
            <a:prstGeom prst="rect">
              <a:avLst/>
            </a:prstGeom>
            <a:solidFill>
              <a:srgbClr val="FFFFFF"/>
            </a:solidFill>
            <a:ln w="12700" cap="flat">
              <a:solidFill>
                <a:schemeClr val="accent5"/>
              </a:solidFill>
              <a:prstDash val="solid"/>
              <a:miter lim="800000"/>
            </a:ln>
            <a:effectLst/>
          </p:spPr>
          <p:txBody>
            <a:bodyPr wrap="square" lIns="45719" tIns="45719" rIns="45719" bIns="45719" numCol="1" anchor="t">
              <a:noAutofit/>
            </a:bodyPr>
            <a:lstStyle/>
            <a:p>
              <a:pPr algn="ctr">
                <a:spcBef>
                  <a:spcPts val="400"/>
                </a:spcBef>
              </a:pPr>
              <a:endParaRPr/>
            </a:p>
          </p:txBody>
        </p:sp>
        <p:sp>
          <p:nvSpPr>
            <p:cNvPr id="127" name="Introduction"/>
            <p:cNvSpPr txBox="1"/>
            <p:nvPr/>
          </p:nvSpPr>
          <p:spPr>
            <a:xfrm>
              <a:off x="52070" y="6350"/>
              <a:ext cx="4532557" cy="409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spcBef>
                  <a:spcPts val="500"/>
                </a:spcBef>
                <a:defRPr sz="2200" b="1">
                  <a:latin typeface="Times New Roman"/>
                  <a:ea typeface="Times New Roman"/>
                  <a:cs typeface="Times New Roman"/>
                  <a:sym typeface="Times New Roman"/>
                </a:defRPr>
              </a:lvl1pPr>
            </a:lstStyle>
            <a:p>
              <a:r>
                <a:t>Introduction</a:t>
              </a:r>
            </a:p>
          </p:txBody>
        </p:sp>
      </p:grpSp>
      <p:grpSp>
        <p:nvGrpSpPr>
          <p:cNvPr id="131" name="Subtitle 2"/>
          <p:cNvGrpSpPr/>
          <p:nvPr/>
        </p:nvGrpSpPr>
        <p:grpSpPr>
          <a:xfrm>
            <a:off x="8007926" y="4468478"/>
            <a:ext cx="3048001" cy="1057498"/>
            <a:chOff x="0" y="0"/>
            <a:chExt cx="3048000" cy="1057496"/>
          </a:xfrm>
        </p:grpSpPr>
        <p:sp>
          <p:nvSpPr>
            <p:cNvPr id="129" name="Rectangle"/>
            <p:cNvSpPr/>
            <p:nvPr/>
          </p:nvSpPr>
          <p:spPr>
            <a:xfrm>
              <a:off x="0" y="0"/>
              <a:ext cx="3048000" cy="1057497"/>
            </a:xfrm>
            <a:prstGeom prst="rect">
              <a:avLst/>
            </a:prstGeom>
            <a:solidFill>
              <a:srgbClr val="FFFFFF"/>
            </a:solidFill>
            <a:ln w="12700" cap="flat">
              <a:solidFill>
                <a:schemeClr val="accent5"/>
              </a:solidFill>
              <a:prstDash val="solid"/>
              <a:miter lim="800000"/>
            </a:ln>
            <a:effectLst/>
          </p:spPr>
          <p:txBody>
            <a:bodyPr wrap="square" lIns="45719" tIns="45719" rIns="45719" bIns="45719" numCol="1" anchor="t">
              <a:noAutofit/>
            </a:bodyPr>
            <a:lstStyle/>
            <a:p>
              <a:pPr algn="ctr">
                <a:spcBef>
                  <a:spcPts val="400"/>
                </a:spcBef>
              </a:pPr>
              <a:endParaRPr/>
            </a:p>
          </p:txBody>
        </p:sp>
        <p:sp>
          <p:nvSpPr>
            <p:cNvPr id="130" name="Nancy…"/>
            <p:cNvSpPr txBox="1"/>
            <p:nvPr/>
          </p:nvSpPr>
          <p:spPr>
            <a:xfrm>
              <a:off x="52069" y="6350"/>
              <a:ext cx="2943862" cy="10447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rmAutofit/>
            </a:bodyPr>
            <a:lstStyle/>
            <a:p>
              <a:pPr algn="ctr">
                <a:spcBef>
                  <a:spcPts val="500"/>
                </a:spcBef>
                <a:defRPr sz="2400" b="1"/>
              </a:pPr>
              <a:r>
                <a:t>Nancy</a:t>
              </a:r>
            </a:p>
            <a:p>
              <a:pPr algn="ctr">
                <a:spcBef>
                  <a:spcPts val="500"/>
                </a:spcBef>
                <a:defRPr sz="2400"/>
              </a:pPr>
              <a:r>
                <a:t>Assistant Professor IT</a:t>
              </a:r>
            </a:p>
          </p:txBody>
        </p:sp>
      </p:grpSp>
      <p:grpSp>
        <p:nvGrpSpPr>
          <p:cNvPr id="134" name="Subtitle 2"/>
          <p:cNvGrpSpPr/>
          <p:nvPr/>
        </p:nvGrpSpPr>
        <p:grpSpPr>
          <a:xfrm>
            <a:off x="501578" y="5278085"/>
            <a:ext cx="4636697" cy="958851"/>
            <a:chOff x="0" y="0"/>
            <a:chExt cx="4636696" cy="958850"/>
          </a:xfrm>
        </p:grpSpPr>
        <p:sp>
          <p:nvSpPr>
            <p:cNvPr id="132" name="Rectangle"/>
            <p:cNvSpPr/>
            <p:nvPr/>
          </p:nvSpPr>
          <p:spPr>
            <a:xfrm>
              <a:off x="0" y="0"/>
              <a:ext cx="4636697" cy="958850"/>
            </a:xfrm>
            <a:prstGeom prst="rect">
              <a:avLst/>
            </a:prstGeom>
            <a:solidFill>
              <a:srgbClr val="FFFFFF"/>
            </a:solidFill>
            <a:ln w="12700" cap="flat">
              <a:solidFill>
                <a:schemeClr val="accent5"/>
              </a:solidFill>
              <a:prstDash val="solid"/>
              <a:miter lim="800000"/>
            </a:ln>
            <a:effectLst/>
          </p:spPr>
          <p:txBody>
            <a:bodyPr wrap="square" lIns="45719" tIns="45719" rIns="45719" bIns="45719" numCol="1" anchor="t">
              <a:noAutofit/>
            </a:bodyPr>
            <a:lstStyle/>
            <a:p>
              <a:pPr algn="ctr">
                <a:spcBef>
                  <a:spcPts val="400"/>
                </a:spcBef>
              </a:pPr>
              <a:endParaRPr/>
            </a:p>
          </p:txBody>
        </p:sp>
        <p:sp>
          <p:nvSpPr>
            <p:cNvPr id="133" name="Course Details (B Tech 3rdSem /2nd Year)"/>
            <p:cNvSpPr txBox="1"/>
            <p:nvPr/>
          </p:nvSpPr>
          <p:spPr>
            <a:xfrm>
              <a:off x="52070" y="6350"/>
              <a:ext cx="4532557" cy="7399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spcBef>
                  <a:spcPts val="500"/>
                </a:spcBef>
                <a:defRPr sz="2200" b="1">
                  <a:latin typeface="Times New Roman"/>
                  <a:ea typeface="Times New Roman"/>
                  <a:cs typeface="Times New Roman"/>
                  <a:sym typeface="Times New Roman"/>
                </a:defRPr>
              </a:pPr>
              <a:r>
                <a:t>Course Details</a:t>
              </a:r>
              <a:br/>
              <a:r>
                <a:t>(B Tech 3rdSem /2nd Year)</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29"/>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277" name="Rectangle 24"/>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grpSp>
        <p:nvGrpSpPr>
          <p:cNvPr id="280" name="Rectangle 6"/>
          <p:cNvGrpSpPr/>
          <p:nvPr/>
        </p:nvGrpSpPr>
        <p:grpSpPr>
          <a:xfrm>
            <a:off x="1524000" y="838205"/>
            <a:ext cx="9144000" cy="549280"/>
            <a:chOff x="0" y="0"/>
            <a:chExt cx="9144000" cy="549279"/>
          </a:xfrm>
        </p:grpSpPr>
        <p:sp>
          <p:nvSpPr>
            <p:cNvPr id="278" name="Rectangle"/>
            <p:cNvSpPr/>
            <p:nvPr/>
          </p:nvSpPr>
          <p:spPr>
            <a:xfrm>
              <a:off x="0" y="-1"/>
              <a:ext cx="9144000" cy="549281"/>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79" name="MOOCs Courses"/>
            <p:cNvSpPr txBox="1"/>
            <p:nvPr/>
          </p:nvSpPr>
          <p:spPr>
            <a:xfrm>
              <a:off x="50482" y="31536"/>
              <a:ext cx="9043036"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Arial"/>
                  <a:ea typeface="Arial"/>
                  <a:cs typeface="Arial"/>
                  <a:sym typeface="Arial"/>
                </a:defRPr>
              </a:lvl1pPr>
            </a:lstStyle>
            <a:p>
              <a:r>
                <a:t>MOOCs Courses</a:t>
              </a:r>
            </a:p>
          </p:txBody>
        </p:sp>
      </p:grpSp>
      <p:grpSp>
        <p:nvGrpSpPr>
          <p:cNvPr id="283" name="Rectangle 25"/>
          <p:cNvGrpSpPr/>
          <p:nvPr/>
        </p:nvGrpSpPr>
        <p:grpSpPr>
          <a:xfrm>
            <a:off x="2743200" y="-205425"/>
            <a:ext cx="7924800" cy="1249050"/>
            <a:chOff x="0" y="0"/>
            <a:chExt cx="7924800" cy="1249049"/>
          </a:xfrm>
        </p:grpSpPr>
        <p:sp>
          <p:nvSpPr>
            <p:cNvPr id="281"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282"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sp>
        <p:nvSpPr>
          <p:cNvPr id="284" name="TextBox 26"/>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285" name="Slide Number Placeholder 2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286" name="Picture 28" descr="Picture 28"/>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sp>
        <p:nvSpPr>
          <p:cNvPr id="287" name="TextBox 11"/>
          <p:cNvSpPr txBox="1"/>
          <p:nvPr/>
        </p:nvSpPr>
        <p:spPr>
          <a:xfrm>
            <a:off x="1866185" y="1665752"/>
            <a:ext cx="8527495" cy="4714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List of MOOCs (Coursera) Based Mandatory/recommended Courses for II-year B. Tech Students</a:t>
            </a:r>
          </a:p>
          <a:p>
            <a:endParaRPr/>
          </a:p>
          <a:p>
            <a:pPr marL="285750" indent="-285750">
              <a:buSzPct val="100000"/>
              <a:buFont typeface="Arial"/>
              <a:buChar char="•"/>
            </a:pPr>
            <a:r>
              <a:t>Java Programming: Arrays, Lista and Structured Data-14 hours- 1 Credit </a:t>
            </a:r>
          </a:p>
          <a:p>
            <a:pPr marL="285750" indent="-285750">
              <a:buSzPct val="100000"/>
              <a:buFont typeface="Arial"/>
              <a:buChar char="•"/>
            </a:pPr>
            <a:r>
              <a:t>Object Oriented Programming in java- 40 hours- 3 Credits</a:t>
            </a:r>
          </a:p>
          <a:p>
            <a:pPr marL="285750" indent="-285750">
              <a:buSzPct val="100000"/>
              <a:buFont typeface="Arial"/>
              <a:buChar char="•"/>
            </a:pPr>
            <a:endParaRPr/>
          </a:p>
          <a:p>
            <a:pPr marL="285750" indent="-285750">
              <a:buSzPct val="100000"/>
              <a:buFont typeface="Arial"/>
              <a:buChar char="•"/>
            </a:pPr>
            <a:endParaRPr/>
          </a:p>
          <a:p>
            <a:r>
              <a:t>Guidelines for credit calculations are as follows. </a:t>
            </a:r>
          </a:p>
          <a:p>
            <a:pPr marL="342900" indent="-342900">
              <a:buSzPct val="100000"/>
              <a:buAutoNum type="arabicPeriod"/>
            </a:pPr>
            <a:r>
              <a:t>For 6 to 12 Hours =0.5 Credit </a:t>
            </a:r>
          </a:p>
          <a:p>
            <a:pPr marL="342900" indent="-342900">
              <a:buSzPct val="100000"/>
              <a:buAutoNum type="arabicPeriod"/>
            </a:pPr>
            <a:r>
              <a:t>For 13 to 18 =1 Credit </a:t>
            </a:r>
          </a:p>
          <a:p>
            <a:pPr marL="342900" indent="-342900">
              <a:buSzPct val="100000"/>
              <a:buAutoNum type="arabicPeriod"/>
            </a:pPr>
            <a:r>
              <a:t>For 19 to 24 =1.5 Credit </a:t>
            </a:r>
          </a:p>
          <a:p>
            <a:pPr marL="342900" indent="-342900">
              <a:buSzPct val="100000"/>
              <a:buAutoNum type="arabicPeriod"/>
            </a:pPr>
            <a:r>
              <a:t>For 25 to 30 =2 Credit </a:t>
            </a:r>
          </a:p>
          <a:p>
            <a:pPr marL="342900" indent="-342900">
              <a:buSzPct val="100000"/>
              <a:buAutoNum type="arabicPeriod"/>
            </a:pPr>
            <a:r>
              <a:t>For 30 to 35 =2.5 Credit </a:t>
            </a:r>
          </a:p>
          <a:p>
            <a:pPr marL="342900" indent="-342900">
              <a:buSzPct val="100000"/>
              <a:buAutoNum type="arabicPeriod"/>
            </a:pPr>
            <a:r>
              <a:t>For 36 to 41 =3 Credit </a:t>
            </a:r>
          </a:p>
          <a:p>
            <a:pPr marL="342900" indent="-342900">
              <a:buSzPct val="100000"/>
              <a:buAutoNum type="arabicPeriod"/>
            </a:pPr>
            <a:r>
              <a:t>For 42 to 47 =3.5 Credit </a:t>
            </a:r>
          </a:p>
          <a:p>
            <a:pPr marL="342900" indent="-342900">
              <a:buSzPct val="100000"/>
              <a:buAutoNum type="arabicPeriod"/>
            </a:pPr>
            <a:r>
              <a:t>For 48 and above =4 Credit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Rectangle 29"/>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290" name="Rectangle 24"/>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grpSp>
        <p:nvGrpSpPr>
          <p:cNvPr id="293" name="Rectangle 6"/>
          <p:cNvGrpSpPr/>
          <p:nvPr/>
        </p:nvGrpSpPr>
        <p:grpSpPr>
          <a:xfrm>
            <a:off x="1524000" y="838205"/>
            <a:ext cx="9144000" cy="549280"/>
            <a:chOff x="0" y="0"/>
            <a:chExt cx="9144000" cy="549279"/>
          </a:xfrm>
        </p:grpSpPr>
        <p:sp>
          <p:nvSpPr>
            <p:cNvPr id="291" name="Rectangle"/>
            <p:cNvSpPr/>
            <p:nvPr/>
          </p:nvSpPr>
          <p:spPr>
            <a:xfrm>
              <a:off x="0" y="-1"/>
              <a:ext cx="9144000" cy="549281"/>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92" name="MOOCs Courses"/>
            <p:cNvSpPr txBox="1"/>
            <p:nvPr/>
          </p:nvSpPr>
          <p:spPr>
            <a:xfrm>
              <a:off x="50482" y="31536"/>
              <a:ext cx="9043036"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Arial"/>
                  <a:ea typeface="Arial"/>
                  <a:cs typeface="Arial"/>
                  <a:sym typeface="Arial"/>
                </a:defRPr>
              </a:lvl1pPr>
            </a:lstStyle>
            <a:p>
              <a:r>
                <a:t>MOOCs Courses</a:t>
              </a:r>
            </a:p>
          </p:txBody>
        </p:sp>
      </p:grpSp>
      <p:grpSp>
        <p:nvGrpSpPr>
          <p:cNvPr id="296" name="Rectangle 25"/>
          <p:cNvGrpSpPr/>
          <p:nvPr/>
        </p:nvGrpSpPr>
        <p:grpSpPr>
          <a:xfrm>
            <a:off x="2743200" y="-205425"/>
            <a:ext cx="7924800" cy="1249050"/>
            <a:chOff x="0" y="0"/>
            <a:chExt cx="7924800" cy="1249049"/>
          </a:xfrm>
        </p:grpSpPr>
        <p:sp>
          <p:nvSpPr>
            <p:cNvPr id="294"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295"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sp>
        <p:nvSpPr>
          <p:cNvPr id="297" name="TextBox 26"/>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298" name="Slide Number Placeholder 2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299" name="Picture 28" descr="Picture 28"/>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sp>
        <p:nvSpPr>
          <p:cNvPr id="300" name="TextBox 11"/>
          <p:cNvSpPr txBox="1"/>
          <p:nvPr/>
        </p:nvSpPr>
        <p:spPr>
          <a:xfrm>
            <a:off x="1866185" y="1665752"/>
            <a:ext cx="8527495" cy="2085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pPr>
            <a:r>
              <a:t>After successful completion of these MOOCs courses, the students shall provide their successful completion status/certificates to the Controller of Examination (COE) of the Institute through their coordinators/Mentors only. </a:t>
            </a:r>
          </a:p>
          <a:p>
            <a:pPr marL="285750" indent="-285750">
              <a:buSzPct val="100000"/>
              <a:buFont typeface="Arial"/>
              <a:buChar char="•"/>
            </a:pPr>
            <a:r>
              <a:t>The students shall be awarded Honors Degree as per following criterion. </a:t>
            </a:r>
          </a:p>
          <a:p>
            <a:pPr marL="400050" indent="-400050">
              <a:buSzPct val="100000"/>
              <a:buAutoNum type="romanLcPeriod"/>
            </a:pPr>
            <a:r>
              <a:t>If he / she secures 7.50 as above CGPA. </a:t>
            </a:r>
          </a:p>
          <a:p>
            <a:pPr marL="400050" indent="-400050">
              <a:buSzPct val="100000"/>
              <a:buAutoNum type="romanLcPeriod"/>
            </a:pPr>
            <a:r>
              <a:t>Passed each subject of that degree program in the single attempt without any grace. </a:t>
            </a:r>
          </a:p>
          <a:p>
            <a:pPr marL="400050" indent="-400050">
              <a:buSzPct val="100000"/>
              <a:buAutoNum type="romanLcPeriod"/>
            </a:pPr>
            <a:r>
              <a:t>Successful completion of MOOCs based 20 credits.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29"/>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303" name="Rectangle 24"/>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grpSp>
        <p:nvGrpSpPr>
          <p:cNvPr id="306" name="Rectangle 6"/>
          <p:cNvGrpSpPr/>
          <p:nvPr/>
        </p:nvGrpSpPr>
        <p:grpSpPr>
          <a:xfrm>
            <a:off x="1524000" y="838205"/>
            <a:ext cx="9144000" cy="549280"/>
            <a:chOff x="0" y="0"/>
            <a:chExt cx="9144000" cy="549279"/>
          </a:xfrm>
        </p:grpSpPr>
        <p:sp>
          <p:nvSpPr>
            <p:cNvPr id="304" name="Rectangle"/>
            <p:cNvSpPr/>
            <p:nvPr/>
          </p:nvSpPr>
          <p:spPr>
            <a:xfrm>
              <a:off x="0" y="-1"/>
              <a:ext cx="9144000" cy="549281"/>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305" name="Links"/>
            <p:cNvSpPr txBox="1"/>
            <p:nvPr/>
          </p:nvSpPr>
          <p:spPr>
            <a:xfrm>
              <a:off x="50482" y="31536"/>
              <a:ext cx="9043036"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Arial"/>
                  <a:ea typeface="Arial"/>
                  <a:cs typeface="Arial"/>
                  <a:sym typeface="Arial"/>
                </a:defRPr>
              </a:lvl1pPr>
            </a:lstStyle>
            <a:p>
              <a:r>
                <a:t>Links</a:t>
              </a:r>
            </a:p>
          </p:txBody>
        </p:sp>
      </p:grpSp>
      <p:grpSp>
        <p:nvGrpSpPr>
          <p:cNvPr id="309" name="Rectangle 25"/>
          <p:cNvGrpSpPr/>
          <p:nvPr/>
        </p:nvGrpSpPr>
        <p:grpSpPr>
          <a:xfrm>
            <a:off x="2743200" y="-205425"/>
            <a:ext cx="7924800" cy="1249050"/>
            <a:chOff x="0" y="0"/>
            <a:chExt cx="7924800" cy="1249049"/>
          </a:xfrm>
        </p:grpSpPr>
        <p:sp>
          <p:nvSpPr>
            <p:cNvPr id="307"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308"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sp>
        <p:nvSpPr>
          <p:cNvPr id="310" name="TextBox 26"/>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311" name="Slide Number Placeholder 2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312" name="Picture 28" descr="Picture 28"/>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graphicFrame>
        <p:nvGraphicFramePr>
          <p:cNvPr id="313" name="Table 10"/>
          <p:cNvGraphicFramePr/>
          <p:nvPr/>
        </p:nvGraphicFramePr>
        <p:xfrm>
          <a:off x="1831975" y="1730861"/>
          <a:ext cx="8192135" cy="4163562"/>
        </p:xfrm>
        <a:graphic>
          <a:graphicData uri="http://schemas.openxmlformats.org/drawingml/2006/table">
            <a:tbl>
              <a:tblPr firstRow="1" firstCol="1" lastRow="1" bandRow="1">
                <a:tableStyleId>{4C3C2611-4C71-4FC5-86AE-919BDF0F9419}</a:tableStyleId>
              </a:tblPr>
              <a:tblGrid>
                <a:gridCol w="1381469">
                  <a:extLst>
                    <a:ext uri="{9D8B030D-6E8A-4147-A177-3AD203B41FA5}">
                      <a16:colId xmlns:a16="http://schemas.microsoft.com/office/drawing/2014/main" val="20000"/>
                    </a:ext>
                  </a:extLst>
                </a:gridCol>
                <a:gridCol w="6797965">
                  <a:extLst>
                    <a:ext uri="{9D8B030D-6E8A-4147-A177-3AD203B41FA5}">
                      <a16:colId xmlns:a16="http://schemas.microsoft.com/office/drawing/2014/main" val="20001"/>
                    </a:ext>
                  </a:extLst>
                </a:gridCol>
              </a:tblGrid>
              <a:tr h="1024509">
                <a:tc>
                  <a:txBody>
                    <a:bodyPr/>
                    <a:lstStyle/>
                    <a:p>
                      <a:pPr algn="l" defTabSz="914377">
                        <a:defRPr sz="1800" b="0">
                          <a:solidFill>
                            <a:srgbClr val="000000"/>
                          </a:solidFill>
                        </a:defRPr>
                      </a:pPr>
                      <a:r>
                        <a:rPr b="1">
                          <a:solidFill>
                            <a:srgbClr val="FFFFFF"/>
                          </a:solidFill>
                        </a:rPr>
                        <a:t>Unit 1</a:t>
                      </a:r>
                    </a:p>
                  </a:txBody>
                  <a:tcPr marL="0" marR="0" marT="0" marB="0" horzOverflow="overflow">
                    <a:solidFill>
                      <a:srgbClr val="4F81BD"/>
                    </a:solidFill>
                  </a:tcPr>
                </a:tc>
                <a:tc>
                  <a:txBody>
                    <a:bodyPr/>
                    <a:lstStyle/>
                    <a:p>
                      <a:pPr marR="107950" indent="66675" algn="l" defTabSz="914377">
                        <a:lnSpc>
                          <a:spcPct val="115000"/>
                        </a:lnSpc>
                        <a:defRPr sz="1800" u="sng"/>
                      </a:pPr>
                      <a:r>
                        <a:rPr>
                          <a:solidFill>
                            <a:srgbClr val="0000FF"/>
                          </a:solidFill>
                          <a:uFill>
                            <a:solidFill>
                              <a:srgbClr val="0000FF"/>
                            </a:solidFill>
                          </a:uFill>
                          <a:hlinkClick r:id="rId3"/>
                        </a:rPr>
                        <a:t>https://www.youtube.com/watch?v=r59xYe3Vyks&amp;list=PLS1QulWo1RIbfTjQvTdj8Y6yy</a:t>
                      </a:r>
                      <a:r>
                        <a:rPr u="none"/>
                        <a:t> </a:t>
                      </a:r>
                      <a:r>
                        <a:rPr>
                          <a:solidFill>
                            <a:srgbClr val="0000FF"/>
                          </a:solidFill>
                          <a:uFill>
                            <a:solidFill>
                              <a:srgbClr val="0000FF"/>
                            </a:solidFill>
                          </a:uFill>
                          <a:hlinkClick r:id="rId3"/>
                        </a:rPr>
                        <a:t>q4R7g-Al</a:t>
                      </a:r>
                    </a:p>
                  </a:txBody>
                  <a:tcPr marL="0" marR="0" marT="0" marB="0" horzOverflow="overflow">
                    <a:solidFill>
                      <a:srgbClr val="4F81BD"/>
                    </a:solidFill>
                  </a:tcPr>
                </a:tc>
                <a:extLst>
                  <a:ext uri="{0D108BD9-81ED-4DB2-BD59-A6C34878D82A}">
                    <a16:rowId xmlns:a16="http://schemas.microsoft.com/office/drawing/2014/main" val="10000"/>
                  </a:ext>
                </a:extLst>
              </a:tr>
              <a:tr h="1025737">
                <a:tc>
                  <a:txBody>
                    <a:bodyPr/>
                    <a:lstStyle/>
                    <a:p>
                      <a:pPr algn="l" defTabSz="914377">
                        <a:defRPr sz="1800" b="0">
                          <a:solidFill>
                            <a:srgbClr val="000000"/>
                          </a:solidFill>
                        </a:defRPr>
                      </a:pPr>
                      <a:r>
                        <a:rPr b="1">
                          <a:solidFill>
                            <a:srgbClr val="FFFFFF"/>
                          </a:solidFill>
                        </a:rPr>
                        <a:t>Unit 2</a:t>
                      </a:r>
                    </a:p>
                  </a:txBody>
                  <a:tcPr marL="0" marR="0" marT="0" marB="0" horzOverflow="overflow">
                    <a:solidFill>
                      <a:srgbClr val="4F81BD"/>
                    </a:solidFill>
                  </a:tcPr>
                </a:tc>
                <a:tc>
                  <a:txBody>
                    <a:bodyPr/>
                    <a:lstStyle/>
                    <a:p>
                      <a:pPr marR="116204" indent="66675" algn="l" defTabSz="914377">
                        <a:lnSpc>
                          <a:spcPct val="115000"/>
                        </a:lnSpc>
                        <a:defRPr sz="1800" b="1" u="sng">
                          <a:solidFill>
                            <a:srgbClr val="FFFFFF"/>
                          </a:solidFill>
                        </a:defRPr>
                      </a:pPr>
                      <a:r>
                        <a:rPr>
                          <a:solidFill>
                            <a:srgbClr val="0000FF"/>
                          </a:solidFill>
                          <a:uFill>
                            <a:solidFill>
                              <a:srgbClr val="0000FF"/>
                            </a:solidFill>
                          </a:uFill>
                          <a:hlinkClick r:id="rId4"/>
                        </a:rPr>
                        <a:t>https://www.youtube.com/watch?v=ZHLdVRXIuC8&amp;list=PLS1QulWo1RIbfTjQvTdj8Y6</a:t>
                      </a:r>
                      <a:r>
                        <a:rPr u="none"/>
                        <a:t> </a:t>
                      </a:r>
                      <a:r>
                        <a:rPr>
                          <a:solidFill>
                            <a:srgbClr val="0000FF"/>
                          </a:solidFill>
                          <a:uFill>
                            <a:solidFill>
                              <a:srgbClr val="0000FF"/>
                            </a:solidFill>
                          </a:uFill>
                          <a:hlinkClick r:id="rId4"/>
                        </a:rPr>
                        <a:t>yyq4R7g-Al&amp;index=18</a:t>
                      </a:r>
                    </a:p>
                  </a:txBody>
                  <a:tcPr marL="0" marR="0" marT="0" marB="0" horzOverflow="overflow">
                    <a:solidFill>
                      <a:srgbClr val="4F81BD"/>
                    </a:solidFill>
                  </a:tcPr>
                </a:tc>
                <a:extLst>
                  <a:ext uri="{0D108BD9-81ED-4DB2-BD59-A6C34878D82A}">
                    <a16:rowId xmlns:a16="http://schemas.microsoft.com/office/drawing/2014/main" val="10001"/>
                  </a:ext>
                </a:extLst>
              </a:tr>
              <a:tr h="700204">
                <a:tc>
                  <a:txBody>
                    <a:bodyPr/>
                    <a:lstStyle/>
                    <a:p>
                      <a:pPr algn="l" defTabSz="914377">
                        <a:defRPr sz="1800" b="0">
                          <a:solidFill>
                            <a:srgbClr val="000000"/>
                          </a:solidFill>
                        </a:defRPr>
                      </a:pPr>
                      <a:r>
                        <a:rPr b="1">
                          <a:solidFill>
                            <a:srgbClr val="FFFFFF"/>
                          </a:solidFill>
                        </a:rPr>
                        <a:t>Unit 3</a:t>
                      </a:r>
                    </a:p>
                  </a:txBody>
                  <a:tcPr marL="0" marR="0" marT="0" marB="0" horzOverflow="overflow">
                    <a:solidFill>
                      <a:srgbClr val="4F81BD"/>
                    </a:solidFill>
                  </a:tcPr>
                </a:tc>
                <a:tc>
                  <a:txBody>
                    <a:bodyPr/>
                    <a:lstStyle/>
                    <a:p>
                      <a:pPr indent="66675" algn="l" defTabSz="914377">
                        <a:lnSpc>
                          <a:spcPts val="1300"/>
                        </a:lnSpc>
                        <a:defRPr sz="1800" b="1" u="sng">
                          <a:solidFill>
                            <a:srgbClr val="FFFFFF"/>
                          </a:solidFill>
                        </a:defRPr>
                      </a:pPr>
                      <a:r>
                        <a:rPr>
                          <a:solidFill>
                            <a:srgbClr val="0000FF"/>
                          </a:solidFill>
                          <a:uFill>
                            <a:solidFill>
                              <a:srgbClr val="0000FF"/>
                            </a:solidFill>
                          </a:uFill>
                          <a:hlinkClick r:id="rId5"/>
                        </a:rPr>
                        <a:t>https://www.youtube.com/watch?v=hBh_CC5y8-s</a:t>
                      </a:r>
                    </a:p>
                  </a:txBody>
                  <a:tcPr marL="0" marR="0" marT="0" marB="0" horzOverflow="overflow">
                    <a:solidFill>
                      <a:srgbClr val="4F81BD"/>
                    </a:solidFill>
                  </a:tcPr>
                </a:tc>
                <a:extLst>
                  <a:ext uri="{0D108BD9-81ED-4DB2-BD59-A6C34878D82A}">
                    <a16:rowId xmlns:a16="http://schemas.microsoft.com/office/drawing/2014/main" val="10002"/>
                  </a:ext>
                </a:extLst>
              </a:tr>
              <a:tr h="700204">
                <a:tc>
                  <a:txBody>
                    <a:bodyPr/>
                    <a:lstStyle/>
                    <a:p>
                      <a:pPr algn="l" defTabSz="914377">
                        <a:defRPr sz="1800" b="0">
                          <a:solidFill>
                            <a:srgbClr val="000000"/>
                          </a:solidFill>
                        </a:defRPr>
                      </a:pPr>
                      <a:r>
                        <a:rPr b="1">
                          <a:solidFill>
                            <a:srgbClr val="FFFFFF"/>
                          </a:solidFill>
                        </a:rPr>
                        <a:t>Unit 4</a:t>
                      </a:r>
                    </a:p>
                  </a:txBody>
                  <a:tcPr marL="0" marR="0" marT="0" marB="0" horzOverflow="overflow">
                    <a:solidFill>
                      <a:srgbClr val="4F81BD"/>
                    </a:solidFill>
                  </a:tcPr>
                </a:tc>
                <a:tc>
                  <a:txBody>
                    <a:bodyPr/>
                    <a:lstStyle/>
                    <a:p>
                      <a:pPr indent="66675" algn="l" defTabSz="914377">
                        <a:lnSpc>
                          <a:spcPts val="1300"/>
                        </a:lnSpc>
                        <a:defRPr sz="1800" b="1" u="sng">
                          <a:solidFill>
                            <a:srgbClr val="FFFFFF"/>
                          </a:solidFill>
                        </a:defRPr>
                      </a:pPr>
                      <a:r>
                        <a:rPr>
                          <a:solidFill>
                            <a:srgbClr val="0000FF"/>
                          </a:solidFill>
                          <a:uFill>
                            <a:solidFill>
                              <a:srgbClr val="0000FF"/>
                            </a:solidFill>
                          </a:uFill>
                          <a:hlinkClick r:id="rId6"/>
                        </a:rPr>
                        <a:t>https://www.youtube.com/watch?v=qQVqfvs3p48</a:t>
                      </a:r>
                    </a:p>
                  </a:txBody>
                  <a:tcPr marL="0" marR="0" marT="0" marB="0" horzOverflow="overflow">
                    <a:solidFill>
                      <a:srgbClr val="4F81BD"/>
                    </a:solidFill>
                  </a:tcPr>
                </a:tc>
                <a:extLst>
                  <a:ext uri="{0D108BD9-81ED-4DB2-BD59-A6C34878D82A}">
                    <a16:rowId xmlns:a16="http://schemas.microsoft.com/office/drawing/2014/main" val="10003"/>
                  </a:ext>
                </a:extLst>
              </a:tr>
              <a:tr h="700204">
                <a:tc>
                  <a:txBody>
                    <a:bodyPr/>
                    <a:lstStyle/>
                    <a:p>
                      <a:pPr algn="l" defTabSz="914377">
                        <a:defRPr sz="1800" b="0">
                          <a:solidFill>
                            <a:srgbClr val="000000"/>
                          </a:solidFill>
                        </a:defRPr>
                      </a:pPr>
                      <a:r>
                        <a:rPr b="1">
                          <a:solidFill>
                            <a:srgbClr val="FFFFFF"/>
                          </a:solidFill>
                        </a:rPr>
                        <a:t>Unit 5</a:t>
                      </a:r>
                    </a:p>
                  </a:txBody>
                  <a:tcPr marL="0" marR="0" marT="0" marB="0" horzOverflow="overflow">
                    <a:solidFill>
                      <a:srgbClr val="4F81BD"/>
                    </a:solidFill>
                  </a:tcPr>
                </a:tc>
                <a:tc>
                  <a:txBody>
                    <a:bodyPr/>
                    <a:lstStyle/>
                    <a:p>
                      <a:pPr indent="66675" algn="l" defTabSz="914377">
                        <a:lnSpc>
                          <a:spcPts val="1300"/>
                        </a:lnSpc>
                        <a:defRPr sz="1800" u="sng"/>
                      </a:pPr>
                      <a:r>
                        <a:rPr>
                          <a:solidFill>
                            <a:srgbClr val="0000FF"/>
                          </a:solidFill>
                          <a:uFill>
                            <a:solidFill>
                              <a:srgbClr val="0000FF"/>
                            </a:solidFill>
                          </a:uFill>
                          <a:hlinkClick r:id="rId7"/>
                        </a:rPr>
                        <a:t>https://www.youtube.com/watch?v=2qWPpgALJyw</a:t>
                      </a:r>
                    </a:p>
                  </a:txBody>
                  <a:tcPr marL="0" marR="0" marT="0" marB="0" horzOverflow="overflow">
                    <a:solidFill>
                      <a:srgbClr val="4F81BD"/>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Footer Placeholder 4"/>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  OBJECT ORIENTED TECHNIQUES USING JAVA</a:t>
            </a:r>
          </a:p>
        </p:txBody>
      </p:sp>
      <p:sp>
        <p:nvSpPr>
          <p:cNvPr id="316" name="Content Placeholder 2"/>
          <p:cNvSpPr txBox="1">
            <a:spLocks noGrp="1"/>
          </p:cNvSpPr>
          <p:nvPr>
            <p:ph type="body" idx="1"/>
          </p:nvPr>
        </p:nvSpPr>
        <p:spPr>
          <a:xfrm>
            <a:off x="1013691" y="1580527"/>
            <a:ext cx="10515601" cy="4351338"/>
          </a:xfrm>
          <a:prstGeom prst="rect">
            <a:avLst/>
          </a:prstGeom>
        </p:spPr>
        <p:txBody>
          <a:bodyPr/>
          <a:lstStyle/>
          <a:p>
            <a:pPr>
              <a:lnSpc>
                <a:spcPct val="150000"/>
              </a:lnSpc>
              <a:defRPr sz="1800">
                <a:latin typeface="Times New Roman"/>
                <a:ea typeface="Times New Roman"/>
                <a:cs typeface="Times New Roman"/>
                <a:sym typeface="Times New Roman"/>
              </a:defRPr>
            </a:pPr>
            <a:r>
              <a:t>Object Oriented Programming</a:t>
            </a:r>
          </a:p>
          <a:p>
            <a:pPr>
              <a:lnSpc>
                <a:spcPct val="150000"/>
              </a:lnSpc>
              <a:defRPr sz="1800">
                <a:latin typeface="Times New Roman"/>
                <a:ea typeface="Times New Roman"/>
                <a:cs typeface="Times New Roman"/>
                <a:sym typeface="Times New Roman"/>
              </a:defRPr>
            </a:pPr>
            <a:r>
              <a:t>Introduction and Features</a:t>
            </a:r>
          </a:p>
          <a:p>
            <a:pPr>
              <a:lnSpc>
                <a:spcPct val="150000"/>
              </a:lnSpc>
              <a:defRPr sz="1800">
                <a:latin typeface="Times New Roman"/>
                <a:ea typeface="Times New Roman"/>
                <a:cs typeface="Times New Roman"/>
                <a:sym typeface="Times New Roman"/>
              </a:defRPr>
            </a:pPr>
            <a:r>
              <a:t>Abstraction</a:t>
            </a:r>
          </a:p>
          <a:p>
            <a:pPr>
              <a:lnSpc>
                <a:spcPct val="150000"/>
              </a:lnSpc>
              <a:defRPr sz="1800">
                <a:latin typeface="Times New Roman"/>
                <a:ea typeface="Times New Roman"/>
                <a:cs typeface="Times New Roman"/>
                <a:sym typeface="Times New Roman"/>
              </a:defRPr>
            </a:pPr>
            <a:r>
              <a:t>Encapsulation</a:t>
            </a:r>
          </a:p>
          <a:p>
            <a:pPr>
              <a:lnSpc>
                <a:spcPct val="150000"/>
              </a:lnSpc>
              <a:defRPr sz="1800">
                <a:latin typeface="Times New Roman"/>
                <a:ea typeface="Times New Roman"/>
                <a:cs typeface="Times New Roman"/>
                <a:sym typeface="Times New Roman"/>
              </a:defRPr>
            </a:pPr>
            <a:r>
              <a:t>Polymorphism</a:t>
            </a:r>
          </a:p>
          <a:p>
            <a:pPr>
              <a:lnSpc>
                <a:spcPct val="150000"/>
              </a:lnSpc>
              <a:defRPr sz="1800">
                <a:latin typeface="Times New Roman"/>
                <a:ea typeface="Times New Roman"/>
                <a:cs typeface="Times New Roman"/>
                <a:sym typeface="Times New Roman"/>
              </a:defRPr>
            </a:pPr>
            <a:r>
              <a:t>Inheritance.</a:t>
            </a:r>
          </a:p>
          <a:p>
            <a:pPr>
              <a:lnSpc>
                <a:spcPct val="150000"/>
              </a:lnSpc>
              <a:defRPr sz="1800">
                <a:latin typeface="Times New Roman"/>
                <a:ea typeface="Times New Roman"/>
                <a:cs typeface="Times New Roman"/>
                <a:sym typeface="Times New Roman"/>
              </a:defRPr>
            </a:pPr>
            <a:r>
              <a:t>Modeling Concepts</a:t>
            </a:r>
          </a:p>
          <a:p>
            <a:pPr>
              <a:lnSpc>
                <a:spcPct val="150000"/>
              </a:lnSpc>
              <a:defRPr sz="1800">
                <a:latin typeface="Times New Roman"/>
                <a:ea typeface="Times New Roman"/>
                <a:cs typeface="Times New Roman"/>
                <a:sym typeface="Times New Roman"/>
              </a:defRPr>
            </a:pPr>
            <a:r>
              <a:t>Class Diagram</a:t>
            </a:r>
          </a:p>
        </p:txBody>
      </p:sp>
      <p:sp>
        <p:nvSpPr>
          <p:cNvPr id="317"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grpSp>
        <p:nvGrpSpPr>
          <p:cNvPr id="322" name="Group 5"/>
          <p:cNvGrpSpPr/>
          <p:nvPr/>
        </p:nvGrpSpPr>
        <p:grpSpPr>
          <a:xfrm>
            <a:off x="61048" y="259860"/>
            <a:ext cx="12130952" cy="896184"/>
            <a:chOff x="0" y="0"/>
            <a:chExt cx="12130951" cy="896182"/>
          </a:xfrm>
        </p:grpSpPr>
        <p:grpSp>
          <p:nvGrpSpPr>
            <p:cNvPr id="320" name="Title 1"/>
            <p:cNvGrpSpPr/>
            <p:nvPr/>
          </p:nvGrpSpPr>
          <p:grpSpPr>
            <a:xfrm>
              <a:off x="1523999" y="0"/>
              <a:ext cx="10606953" cy="896183"/>
              <a:chOff x="0" y="0"/>
              <a:chExt cx="10606951" cy="896182"/>
            </a:xfrm>
          </p:grpSpPr>
          <p:sp>
            <p:nvSpPr>
              <p:cNvPr id="318" name="Rectangle"/>
              <p:cNvSpPr/>
              <p:nvPr/>
            </p:nvSpPr>
            <p:spPr>
              <a:xfrm>
                <a:off x="-1" y="0"/>
                <a:ext cx="10606953" cy="896183"/>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319" name="CONTENTS"/>
              <p:cNvSpPr txBox="1"/>
              <p:nvPr/>
            </p:nvSpPr>
            <p:spPr>
              <a:xfrm>
                <a:off x="48894" y="3175"/>
                <a:ext cx="10509162" cy="889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rmAutofit/>
              </a:bodyPr>
              <a:lstStyle>
                <a:lvl1pPr algn="ctr">
                  <a:defRPr sz="3200" b="1">
                    <a:latin typeface="Times New Roman"/>
                    <a:ea typeface="Times New Roman"/>
                    <a:cs typeface="Times New Roman"/>
                    <a:sym typeface="Times New Roman"/>
                  </a:defRPr>
                </a:lvl1pPr>
              </a:lstStyle>
              <a:p>
                <a:r>
                  <a:t>CONTENTS</a:t>
                </a:r>
              </a:p>
            </p:txBody>
          </p:sp>
        </p:grpSp>
        <p:pic>
          <p:nvPicPr>
            <p:cNvPr id="321"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ooter Placeholder 4"/>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325" name="Content Placeholder 2"/>
          <p:cNvSpPr txBox="1">
            <a:spLocks noGrp="1"/>
          </p:cNvSpPr>
          <p:nvPr>
            <p:ph type="body" idx="1"/>
          </p:nvPr>
        </p:nvSpPr>
        <p:spPr>
          <a:xfrm>
            <a:off x="1013691" y="1580527"/>
            <a:ext cx="10515601" cy="4351338"/>
          </a:xfrm>
          <a:prstGeom prst="rect">
            <a:avLst/>
          </a:prstGeom>
        </p:spPr>
        <p:txBody>
          <a:bodyPr/>
          <a:lstStyle/>
          <a:p>
            <a:pPr>
              <a:lnSpc>
                <a:spcPct val="150000"/>
              </a:lnSpc>
              <a:defRPr sz="1800">
                <a:latin typeface="Times New Roman"/>
                <a:ea typeface="Times New Roman"/>
                <a:cs typeface="Times New Roman"/>
                <a:sym typeface="Times New Roman"/>
              </a:defRPr>
            </a:pPr>
            <a:r>
              <a:t>Object Diagram.</a:t>
            </a:r>
          </a:p>
          <a:p>
            <a:pPr>
              <a:lnSpc>
                <a:spcPct val="150000"/>
              </a:lnSpc>
              <a:defRPr sz="1800">
                <a:latin typeface="Times New Roman"/>
                <a:ea typeface="Times New Roman"/>
                <a:cs typeface="Times New Roman"/>
                <a:sym typeface="Times New Roman"/>
              </a:defRPr>
            </a:pPr>
            <a:r>
              <a:t>Control Statements</a:t>
            </a:r>
          </a:p>
          <a:p>
            <a:pPr>
              <a:lnSpc>
                <a:spcPct val="150000"/>
              </a:lnSpc>
              <a:defRPr sz="1800">
                <a:latin typeface="Times New Roman"/>
                <a:ea typeface="Times New Roman"/>
                <a:cs typeface="Times New Roman"/>
                <a:sym typeface="Times New Roman"/>
              </a:defRPr>
            </a:pPr>
            <a:r>
              <a:t>Decision Making</a:t>
            </a:r>
          </a:p>
          <a:p>
            <a:pPr>
              <a:lnSpc>
                <a:spcPct val="150000"/>
              </a:lnSpc>
              <a:defRPr sz="1800">
                <a:latin typeface="Times New Roman"/>
                <a:ea typeface="Times New Roman"/>
                <a:cs typeface="Times New Roman"/>
                <a:sym typeface="Times New Roman"/>
              </a:defRPr>
            </a:pPr>
            <a:r>
              <a:t>Looping</a:t>
            </a:r>
          </a:p>
          <a:p>
            <a:pPr>
              <a:lnSpc>
                <a:spcPct val="150000"/>
              </a:lnSpc>
              <a:defRPr sz="1800">
                <a:latin typeface="Times New Roman"/>
                <a:ea typeface="Times New Roman"/>
                <a:cs typeface="Times New Roman"/>
                <a:sym typeface="Times New Roman"/>
              </a:defRPr>
            </a:pPr>
            <a:r>
              <a:t>Branching</a:t>
            </a:r>
          </a:p>
          <a:p>
            <a:pPr>
              <a:lnSpc>
                <a:spcPct val="150000"/>
              </a:lnSpc>
              <a:defRPr sz="1800">
                <a:latin typeface="Times New Roman"/>
                <a:ea typeface="Times New Roman"/>
                <a:cs typeface="Times New Roman"/>
                <a:sym typeface="Times New Roman"/>
              </a:defRPr>
            </a:pPr>
            <a:r>
              <a:t> Argument Passing Mechanism</a:t>
            </a:r>
          </a:p>
          <a:p>
            <a:pPr>
              <a:lnSpc>
                <a:spcPct val="150000"/>
              </a:lnSpc>
              <a:defRPr sz="1800">
                <a:latin typeface="Times New Roman"/>
                <a:ea typeface="Times New Roman"/>
                <a:cs typeface="Times New Roman"/>
                <a:sym typeface="Times New Roman"/>
              </a:defRPr>
            </a:pPr>
            <a:r>
              <a:t>Command Line Argument.</a:t>
            </a:r>
          </a:p>
        </p:txBody>
      </p:sp>
      <p:sp>
        <p:nvSpPr>
          <p:cNvPr id="326"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grpSp>
        <p:nvGrpSpPr>
          <p:cNvPr id="331" name="Group 5"/>
          <p:cNvGrpSpPr/>
          <p:nvPr/>
        </p:nvGrpSpPr>
        <p:grpSpPr>
          <a:xfrm>
            <a:off x="61048" y="259860"/>
            <a:ext cx="12130952" cy="896184"/>
            <a:chOff x="0" y="0"/>
            <a:chExt cx="12130951" cy="896182"/>
          </a:xfrm>
        </p:grpSpPr>
        <p:grpSp>
          <p:nvGrpSpPr>
            <p:cNvPr id="329" name="Title 1"/>
            <p:cNvGrpSpPr/>
            <p:nvPr/>
          </p:nvGrpSpPr>
          <p:grpSpPr>
            <a:xfrm>
              <a:off x="1523999" y="0"/>
              <a:ext cx="10606953" cy="896183"/>
              <a:chOff x="0" y="0"/>
              <a:chExt cx="10606951" cy="896182"/>
            </a:xfrm>
          </p:grpSpPr>
          <p:sp>
            <p:nvSpPr>
              <p:cNvPr id="327" name="Rectangle"/>
              <p:cNvSpPr/>
              <p:nvPr/>
            </p:nvSpPr>
            <p:spPr>
              <a:xfrm>
                <a:off x="-1" y="0"/>
                <a:ext cx="10606953" cy="896183"/>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328" name="CONTENTS"/>
              <p:cNvSpPr txBox="1"/>
              <p:nvPr/>
            </p:nvSpPr>
            <p:spPr>
              <a:xfrm>
                <a:off x="48894" y="3175"/>
                <a:ext cx="10509162" cy="889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rmAutofit/>
              </a:bodyPr>
              <a:lstStyle>
                <a:lvl1pPr algn="ctr">
                  <a:defRPr sz="3200" b="1">
                    <a:latin typeface="Times New Roman"/>
                    <a:ea typeface="Times New Roman"/>
                    <a:cs typeface="Times New Roman"/>
                    <a:sym typeface="Times New Roman"/>
                  </a:defRPr>
                </a:lvl1pPr>
              </a:lstStyle>
              <a:p>
                <a:r>
                  <a:t>CONTENTS</a:t>
                </a:r>
              </a:p>
            </p:txBody>
          </p:sp>
        </p:grpSp>
        <p:pic>
          <p:nvPicPr>
            <p:cNvPr id="330"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Footer Placeholder 7"/>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334" name="Subtitle 2"/>
          <p:cNvSpPr txBox="1">
            <a:spLocks noGrp="1"/>
          </p:cNvSpPr>
          <p:nvPr>
            <p:ph type="subTitle" idx="1"/>
          </p:nvPr>
        </p:nvSpPr>
        <p:spPr>
          <a:xfrm>
            <a:off x="696685" y="1375953"/>
            <a:ext cx="10807339" cy="4963888"/>
          </a:xfrm>
          <a:prstGeom prst="rect">
            <a:avLst/>
          </a:prstGeom>
        </p:spPr>
        <p:txBody>
          <a:bodyPr/>
          <a:lstStyle/>
          <a:p>
            <a:pPr marL="342900" indent="-342900" algn="l">
              <a:lnSpc>
                <a:spcPct val="136000"/>
              </a:lnSpc>
              <a:buSzPct val="100000"/>
              <a:buFont typeface="Arial"/>
              <a:buChar char="•"/>
              <a:defRPr sz="1500">
                <a:latin typeface="Times New Roman"/>
                <a:ea typeface="Times New Roman"/>
                <a:cs typeface="Times New Roman"/>
                <a:sym typeface="Times New Roman"/>
              </a:defRPr>
            </a:pPr>
            <a:r>
              <a:t>The main aim of OOP is to bind together the data and the functions that operate on them so that no other part of the code can access this data except that function.</a:t>
            </a:r>
            <a:endParaRPr sz="1300"/>
          </a:p>
          <a:p>
            <a:pPr marL="342900" indent="-342900" algn="l">
              <a:lnSpc>
                <a:spcPct val="136000"/>
              </a:lnSpc>
              <a:buSzPct val="100000"/>
              <a:buFont typeface="Arial"/>
              <a:buChar char="•"/>
              <a:defRPr sz="1500">
                <a:latin typeface="Times New Roman"/>
                <a:ea typeface="Times New Roman"/>
                <a:cs typeface="Times New Roman"/>
                <a:sym typeface="Times New Roman"/>
              </a:defRPr>
            </a:pPr>
            <a:r>
              <a:t>In the object oriented paradigm, the list and the associated operations are treated as one entity known as an object. </a:t>
            </a:r>
            <a:endParaRPr sz="1300"/>
          </a:p>
          <a:p>
            <a:pPr algn="l">
              <a:lnSpc>
                <a:spcPct val="136000"/>
              </a:lnSpc>
              <a:defRPr sz="1500" b="1">
                <a:latin typeface="Times New Roman"/>
                <a:ea typeface="Times New Roman"/>
                <a:cs typeface="Times New Roman"/>
                <a:sym typeface="Times New Roman"/>
              </a:defRPr>
            </a:pPr>
            <a:r>
              <a:t>The striking features of OOP include the following: </a:t>
            </a:r>
            <a:endParaRPr sz="1300"/>
          </a:p>
          <a:p>
            <a:pPr algn="l">
              <a:lnSpc>
                <a:spcPct val="136000"/>
              </a:lnSpc>
              <a:defRPr sz="1500">
                <a:latin typeface="Times New Roman"/>
                <a:ea typeface="Times New Roman"/>
                <a:cs typeface="Times New Roman"/>
                <a:sym typeface="Times New Roman"/>
              </a:defRPr>
            </a:pPr>
            <a:r>
              <a:t>• The programs are data centered. </a:t>
            </a:r>
            <a:endParaRPr sz="1300"/>
          </a:p>
          <a:p>
            <a:pPr algn="l">
              <a:lnSpc>
                <a:spcPct val="136000"/>
              </a:lnSpc>
              <a:defRPr sz="1500">
                <a:latin typeface="Times New Roman"/>
                <a:ea typeface="Times New Roman"/>
                <a:cs typeface="Times New Roman"/>
                <a:sym typeface="Times New Roman"/>
              </a:defRPr>
            </a:pPr>
            <a:r>
              <a:t>• Programs are divided in terms of objects and not procedures. </a:t>
            </a:r>
            <a:endParaRPr sz="1300"/>
          </a:p>
          <a:p>
            <a:pPr algn="l">
              <a:lnSpc>
                <a:spcPct val="136000"/>
              </a:lnSpc>
              <a:defRPr sz="1500">
                <a:latin typeface="Times New Roman"/>
                <a:ea typeface="Times New Roman"/>
                <a:cs typeface="Times New Roman"/>
                <a:sym typeface="Times New Roman"/>
              </a:defRPr>
            </a:pPr>
            <a:r>
              <a:t>• Functions that operate on data are tied together with the data. </a:t>
            </a:r>
            <a:endParaRPr sz="1300"/>
          </a:p>
          <a:p>
            <a:pPr algn="l">
              <a:lnSpc>
                <a:spcPct val="136000"/>
              </a:lnSpc>
              <a:defRPr sz="1500">
                <a:latin typeface="Times New Roman"/>
                <a:ea typeface="Times New Roman"/>
                <a:cs typeface="Times New Roman"/>
                <a:sym typeface="Times New Roman"/>
              </a:defRPr>
            </a:pPr>
            <a:r>
              <a:t>• Data is hidden and not accessible by external functions. </a:t>
            </a:r>
            <a:endParaRPr sz="1300"/>
          </a:p>
          <a:p>
            <a:pPr algn="l">
              <a:lnSpc>
                <a:spcPct val="136000"/>
              </a:lnSpc>
              <a:defRPr sz="1500">
                <a:latin typeface="Times New Roman"/>
                <a:ea typeface="Times New Roman"/>
                <a:cs typeface="Times New Roman"/>
                <a:sym typeface="Times New Roman"/>
              </a:defRPr>
            </a:pPr>
            <a:r>
              <a:t>• New data and functions can be easily added as and when required. </a:t>
            </a:r>
            <a:endParaRPr sz="1300"/>
          </a:p>
          <a:p>
            <a:pPr algn="l">
              <a:lnSpc>
                <a:spcPct val="136000"/>
              </a:lnSpc>
              <a:defRPr sz="1500">
                <a:latin typeface="Times New Roman"/>
                <a:ea typeface="Times New Roman"/>
                <a:cs typeface="Times New Roman"/>
                <a:sym typeface="Times New Roman"/>
              </a:defRPr>
            </a:pPr>
            <a:r>
              <a:t>• Follows a bottom-up approach for problem solving</a:t>
            </a:r>
            <a:r>
              <a:rPr sz="1400"/>
              <a:t>. </a:t>
            </a:r>
          </a:p>
        </p:txBody>
      </p:sp>
      <p:grpSp>
        <p:nvGrpSpPr>
          <p:cNvPr id="339" name="Group 3"/>
          <p:cNvGrpSpPr/>
          <p:nvPr/>
        </p:nvGrpSpPr>
        <p:grpSpPr>
          <a:xfrm>
            <a:off x="30523" y="139787"/>
            <a:ext cx="12130952" cy="896183"/>
            <a:chOff x="0" y="0"/>
            <a:chExt cx="12130951" cy="896182"/>
          </a:xfrm>
        </p:grpSpPr>
        <p:grpSp>
          <p:nvGrpSpPr>
            <p:cNvPr id="337" name="Title 1"/>
            <p:cNvGrpSpPr/>
            <p:nvPr/>
          </p:nvGrpSpPr>
          <p:grpSpPr>
            <a:xfrm>
              <a:off x="1523999" y="0"/>
              <a:ext cx="10606953" cy="896183"/>
              <a:chOff x="0" y="0"/>
              <a:chExt cx="10606951" cy="896182"/>
            </a:xfrm>
          </p:grpSpPr>
          <p:sp>
            <p:nvSpPr>
              <p:cNvPr id="335" name="Rectangle"/>
              <p:cNvSpPr/>
              <p:nvPr/>
            </p:nvSpPr>
            <p:spPr>
              <a:xfrm>
                <a:off x="-1" y="0"/>
                <a:ext cx="10606953" cy="896183"/>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lnSpc>
                    <a:spcPct val="90000"/>
                  </a:lnSpc>
                  <a:spcBef>
                    <a:spcPts val="600"/>
                  </a:spcBef>
                  <a:defRPr sz="3200" b="1">
                    <a:latin typeface="Times New Roman"/>
                    <a:ea typeface="Times New Roman"/>
                    <a:cs typeface="Times New Roman"/>
                    <a:sym typeface="Times New Roman"/>
                  </a:defRPr>
                </a:pPr>
                <a:endParaRPr/>
              </a:p>
            </p:txBody>
          </p:sp>
          <p:sp>
            <p:nvSpPr>
              <p:cNvPr id="336" name="Object Oriented Programming"/>
              <p:cNvSpPr txBox="1"/>
              <p:nvPr/>
            </p:nvSpPr>
            <p:spPr>
              <a:xfrm>
                <a:off x="48894" y="3175"/>
                <a:ext cx="10509162" cy="889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rmAutofit/>
              </a:bodyPr>
              <a:lstStyle>
                <a:lvl1pPr algn="ctr">
                  <a:lnSpc>
                    <a:spcPct val="90000"/>
                  </a:lnSpc>
                  <a:spcBef>
                    <a:spcPts val="600"/>
                  </a:spcBef>
                  <a:defRPr sz="3200" b="1">
                    <a:latin typeface="Times New Roman"/>
                    <a:ea typeface="Times New Roman"/>
                    <a:cs typeface="Times New Roman"/>
                    <a:sym typeface="Times New Roman"/>
                  </a:defRPr>
                </a:lvl1pPr>
              </a:lstStyle>
              <a:p>
                <a:r>
                  <a:t>Object Oriented Programming</a:t>
                </a:r>
              </a:p>
            </p:txBody>
          </p:sp>
        </p:grpSp>
        <p:pic>
          <p:nvPicPr>
            <p:cNvPr id="338"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340"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
        <p:nvSpPr>
          <p:cNvPr id="341" name="Class Customer{…"/>
          <p:cNvSpPr txBox="1"/>
          <p:nvPr/>
        </p:nvSpPr>
        <p:spPr>
          <a:xfrm>
            <a:off x="5855122" y="3262456"/>
            <a:ext cx="3763606" cy="3838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Class Customer{ </a:t>
            </a:r>
          </a:p>
          <a:p>
            <a:r>
              <a:t>Boolean hasPaidBills = false;</a:t>
            </a:r>
          </a:p>
          <a:p>
            <a:r>
              <a:t>Int age = 0;</a:t>
            </a:r>
          </a:p>
          <a:p>
            <a:r>
              <a:t>String name = “”;</a:t>
            </a:r>
          </a:p>
          <a:p>
            <a:r>
              <a:t>String address = “”;</a:t>
            </a:r>
          </a:p>
          <a:p>
            <a:endParaRPr/>
          </a:p>
          <a:p>
            <a:r>
              <a:t>Void billsPaid(){</a:t>
            </a:r>
          </a:p>
          <a:p>
            <a:r>
              <a:t>If …………{</a:t>
            </a:r>
          </a:p>
          <a:p>
            <a:r>
              <a:t>hasPaidBills = true;}</a:t>
            </a:r>
          </a:p>
          <a:p>
            <a:r>
              <a:t>}</a:t>
            </a:r>
          </a:p>
          <a:p>
            <a:r>
              <a:t>Customer Obj1 = new Customer(false, 30, “Ram”, “Ghaziabad”);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Footer Placeholder 4"/>
          <p:cNvSpPr txBox="1"/>
          <p:nvPr/>
        </p:nvSpPr>
        <p:spPr>
          <a:xfrm>
            <a:off x="4084320" y="6414760"/>
            <a:ext cx="49377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344" name="Content Placeholder 2"/>
          <p:cNvSpPr txBox="1">
            <a:spLocks noGrp="1"/>
          </p:cNvSpPr>
          <p:nvPr>
            <p:ph type="body" sz="quarter" idx="1"/>
          </p:nvPr>
        </p:nvSpPr>
        <p:spPr>
          <a:xfrm>
            <a:off x="1830236" y="1143000"/>
            <a:ext cx="9599764" cy="605289"/>
          </a:xfrm>
          <a:prstGeom prst="rect">
            <a:avLst/>
          </a:prstGeom>
        </p:spPr>
        <p:txBody>
          <a:bodyPr/>
          <a:lstStyle/>
          <a:p>
            <a:pPr>
              <a:defRPr sz="2000">
                <a:latin typeface="Times New Roman"/>
                <a:ea typeface="Times New Roman"/>
                <a:cs typeface="Times New Roman"/>
                <a:sym typeface="Times New Roman"/>
              </a:defRPr>
            </a:pPr>
            <a:r>
              <a:t>Challenges in developing a business application</a:t>
            </a:r>
            <a:r>
              <a:rPr>
                <a:latin typeface="+mj-lt"/>
                <a:ea typeface="+mj-ea"/>
                <a:cs typeface="+mj-cs"/>
                <a:sym typeface="Calibri"/>
              </a:rPr>
              <a:t>.</a:t>
            </a:r>
          </a:p>
        </p:txBody>
      </p:sp>
      <p:sp>
        <p:nvSpPr>
          <p:cNvPr id="345"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grpSp>
        <p:nvGrpSpPr>
          <p:cNvPr id="348" name="Title 1"/>
          <p:cNvGrpSpPr/>
          <p:nvPr/>
        </p:nvGrpSpPr>
        <p:grpSpPr>
          <a:xfrm>
            <a:off x="1521823" y="103435"/>
            <a:ext cx="10591801" cy="685801"/>
            <a:chOff x="0" y="0"/>
            <a:chExt cx="10591800" cy="685800"/>
          </a:xfrm>
        </p:grpSpPr>
        <p:sp>
          <p:nvSpPr>
            <p:cNvPr id="346"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347" name="Need for Object Oriented Approach"/>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Need for Object Oriented Approach</a:t>
              </a:r>
            </a:p>
          </p:txBody>
        </p:sp>
      </p:grpSp>
      <p:pic>
        <p:nvPicPr>
          <p:cNvPr id="349" name="Picture 2" descr="Picture 2"/>
          <p:cNvPicPr>
            <a:picLocks noChangeAspect="1"/>
          </p:cNvPicPr>
          <p:nvPr/>
        </p:nvPicPr>
        <p:blipFill>
          <a:blip r:embed="rId2"/>
          <a:stretch>
            <a:fillRect/>
          </a:stretch>
        </p:blipFill>
        <p:spPr>
          <a:xfrm>
            <a:off x="152400" y="103435"/>
            <a:ext cx="1447800" cy="817563"/>
          </a:xfrm>
          <a:prstGeom prst="rect">
            <a:avLst/>
          </a:prstGeom>
          <a:ln w="12700">
            <a:miter lim="400000"/>
          </a:ln>
        </p:spPr>
      </p:pic>
      <p:pic>
        <p:nvPicPr>
          <p:cNvPr id="350" name="Picture 2" descr="Picture 2"/>
          <p:cNvPicPr>
            <a:picLocks noChangeAspect="1"/>
          </p:cNvPicPr>
          <p:nvPr/>
        </p:nvPicPr>
        <p:blipFill>
          <a:blip r:embed="rId3"/>
          <a:srcRect t="4706" b="9723"/>
          <a:stretch>
            <a:fillRect/>
          </a:stretch>
        </p:blipFill>
        <p:spPr>
          <a:xfrm>
            <a:off x="1756184" y="1748288"/>
            <a:ext cx="8983662" cy="2682876"/>
          </a:xfrm>
          <a:prstGeom prst="rect">
            <a:avLst/>
          </a:prstGeom>
          <a:ln w="12700">
            <a:miter lim="400000"/>
          </a:ln>
        </p:spPr>
      </p:pic>
      <p:sp>
        <p:nvSpPr>
          <p:cNvPr id="351" name="TextBox 1"/>
          <p:cNvSpPr txBox="1"/>
          <p:nvPr/>
        </p:nvSpPr>
        <p:spPr>
          <a:xfrm>
            <a:off x="1697679" y="5036451"/>
            <a:ext cx="9610402" cy="372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457200" indent="-457200">
              <a:buSzPct val="100000"/>
              <a:buFont typeface="Arial"/>
              <a:buChar char="•"/>
              <a:defRPr sz="2000">
                <a:latin typeface="Times New Roman"/>
                <a:ea typeface="Times New Roman"/>
                <a:cs typeface="Times New Roman"/>
                <a:sym typeface="Times New Roman"/>
              </a:defRPr>
            </a:lvl1pPr>
          </a:lstStyle>
          <a:p>
            <a:r>
              <a:t>If these challenges are not addressed, it may lead to software crisis.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Footer Placeholder 4"/>
          <p:cNvSpPr txBox="1"/>
          <p:nvPr/>
        </p:nvSpPr>
        <p:spPr>
          <a:xfrm>
            <a:off x="2941320" y="6414760"/>
            <a:ext cx="68427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354"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grpSp>
        <p:nvGrpSpPr>
          <p:cNvPr id="359" name="Group 1"/>
          <p:cNvGrpSpPr/>
          <p:nvPr/>
        </p:nvGrpSpPr>
        <p:grpSpPr>
          <a:xfrm>
            <a:off x="152399" y="-1"/>
            <a:ext cx="12039601" cy="817564"/>
            <a:chOff x="0" y="0"/>
            <a:chExt cx="12039600" cy="817562"/>
          </a:xfrm>
        </p:grpSpPr>
        <p:grpSp>
          <p:nvGrpSpPr>
            <p:cNvPr id="357" name="Title 1"/>
            <p:cNvGrpSpPr/>
            <p:nvPr/>
          </p:nvGrpSpPr>
          <p:grpSpPr>
            <a:xfrm>
              <a:off x="1447800" y="-1"/>
              <a:ext cx="10591800" cy="685801"/>
              <a:chOff x="0" y="0"/>
              <a:chExt cx="10591800" cy="685800"/>
            </a:xfrm>
          </p:grpSpPr>
          <p:sp>
            <p:nvSpPr>
              <p:cNvPr id="355"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356" name="Pillars of OOPS"/>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Pillars of OOPS </a:t>
                </a:r>
              </a:p>
            </p:txBody>
          </p:sp>
        </p:grpSp>
        <p:pic>
          <p:nvPicPr>
            <p:cNvPr id="358"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360" name="Straight Arrow Connector 5"/>
          <p:cNvSpPr/>
          <p:nvPr/>
        </p:nvSpPr>
        <p:spPr>
          <a:xfrm>
            <a:off x="7924800" y="5029200"/>
            <a:ext cx="0" cy="533400"/>
          </a:xfrm>
          <a:prstGeom prst="line">
            <a:avLst/>
          </a:prstGeom>
          <a:ln w="38100">
            <a:solidFill>
              <a:schemeClr val="accent2"/>
            </a:solidFill>
            <a:miter/>
            <a:tailEnd type="triangle"/>
          </a:ln>
        </p:spPr>
        <p:txBody>
          <a:bodyPr lIns="45719" rIns="45719"/>
          <a:lstStyle/>
          <a:p>
            <a:endParaRPr/>
          </a:p>
        </p:txBody>
      </p:sp>
      <p:pic>
        <p:nvPicPr>
          <p:cNvPr id="361" name="Picture 7" descr="Picture 7"/>
          <p:cNvPicPr>
            <a:picLocks noChangeAspect="1"/>
          </p:cNvPicPr>
          <p:nvPr/>
        </p:nvPicPr>
        <p:blipFill>
          <a:blip r:embed="rId3"/>
          <a:stretch>
            <a:fillRect/>
          </a:stretch>
        </p:blipFill>
        <p:spPr>
          <a:xfrm>
            <a:off x="2209800" y="1284287"/>
            <a:ext cx="8305800" cy="428942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Footer Placeholder 7"/>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364" name="Title 1"/>
          <p:cNvSpPr txBox="1">
            <a:spLocks noGrp="1"/>
          </p:cNvSpPr>
          <p:nvPr>
            <p:ph type="title"/>
          </p:nvPr>
        </p:nvSpPr>
        <p:spPr>
          <a:xfrm>
            <a:off x="838200" y="296091"/>
            <a:ext cx="10515600" cy="470264"/>
          </a:xfrm>
          <a:prstGeom prst="rect">
            <a:avLst/>
          </a:prstGeom>
        </p:spPr>
        <p:txBody>
          <a:bodyPr/>
          <a:lstStyle>
            <a:lvl1pPr algn="ctr" defTabSz="365760">
              <a:defRPr sz="1560"/>
            </a:lvl1pPr>
          </a:lstStyle>
          <a:p>
            <a:br/>
            <a:endParaRPr/>
          </a:p>
        </p:txBody>
      </p:sp>
      <p:sp>
        <p:nvSpPr>
          <p:cNvPr id="365" name="Content Placeholder 2"/>
          <p:cNvSpPr txBox="1">
            <a:spLocks noGrp="1"/>
          </p:cNvSpPr>
          <p:nvPr>
            <p:ph type="body" idx="1"/>
          </p:nvPr>
        </p:nvSpPr>
        <p:spPr>
          <a:xfrm>
            <a:off x="916576" y="1390196"/>
            <a:ext cx="10515601" cy="4351338"/>
          </a:xfrm>
          <a:prstGeom prst="rect">
            <a:avLst/>
          </a:prstGeom>
        </p:spPr>
        <p:txBody>
          <a:bodyPr/>
          <a:lstStyle/>
          <a:p>
            <a:pPr>
              <a:lnSpc>
                <a:spcPct val="150000"/>
              </a:lnSpc>
              <a:defRPr sz="1800">
                <a:latin typeface="Times New Roman"/>
                <a:ea typeface="Times New Roman"/>
                <a:cs typeface="Times New Roman"/>
                <a:sym typeface="Times New Roman"/>
              </a:defRPr>
            </a:pPr>
            <a:r>
              <a:t>Binding the data with the code that manipulates it.</a:t>
            </a:r>
          </a:p>
          <a:p>
            <a:pPr>
              <a:lnSpc>
                <a:spcPct val="150000"/>
              </a:lnSpc>
              <a:defRPr sz="1800">
                <a:latin typeface="Times New Roman"/>
                <a:ea typeface="Times New Roman"/>
                <a:cs typeface="Times New Roman"/>
                <a:sym typeface="Times New Roman"/>
              </a:defRPr>
            </a:pPr>
            <a:r>
              <a:t>It keeps the data and the code safe from external interference</a:t>
            </a:r>
          </a:p>
          <a:p>
            <a:pPr marL="0" indent="0">
              <a:lnSpc>
                <a:spcPct val="150000"/>
              </a:lnSpc>
              <a:buSzTx/>
              <a:buNone/>
              <a:defRPr sz="1800" b="1">
                <a:latin typeface="Times New Roman"/>
                <a:ea typeface="Times New Roman"/>
                <a:cs typeface="Times New Roman"/>
                <a:sym typeface="Times New Roman"/>
              </a:defRPr>
            </a:pPr>
            <a:r>
              <a:t>Example</a:t>
            </a:r>
            <a:r>
              <a:rPr b="0"/>
              <a:t> :-</a:t>
            </a:r>
          </a:p>
          <a:p>
            <a:pPr>
              <a:lnSpc>
                <a:spcPct val="150000"/>
              </a:lnSpc>
              <a:defRPr sz="1800">
                <a:latin typeface="Times New Roman"/>
                <a:ea typeface="Times New Roman"/>
                <a:cs typeface="Times New Roman"/>
                <a:sym typeface="Times New Roman"/>
              </a:defRPr>
            </a:pPr>
            <a:r>
              <a:t>A power steering mechanism of a car. Power steering of a car is a complex system, which internally have lots of components tightly coupled together, they work synchronously to turn the car in the desired direction. It even controls the power delivered by the engine to the steering wheel. But to the external world there is only one interface is available and rest of the complexity is hidden. Moreover, the steering unit in itself is complete and independent. It does not affect the functioning of any other mechanism.</a:t>
            </a:r>
          </a:p>
        </p:txBody>
      </p:sp>
      <p:grpSp>
        <p:nvGrpSpPr>
          <p:cNvPr id="370" name="Group 3"/>
          <p:cNvGrpSpPr/>
          <p:nvPr/>
        </p:nvGrpSpPr>
        <p:grpSpPr>
          <a:xfrm>
            <a:off x="-1" y="-223417"/>
            <a:ext cx="11935099" cy="1509276"/>
            <a:chOff x="0" y="0"/>
            <a:chExt cx="11935097" cy="1509275"/>
          </a:xfrm>
        </p:grpSpPr>
        <p:grpSp>
          <p:nvGrpSpPr>
            <p:cNvPr id="368" name="Title 1"/>
            <p:cNvGrpSpPr/>
            <p:nvPr/>
          </p:nvGrpSpPr>
          <p:grpSpPr>
            <a:xfrm>
              <a:off x="1343297" y="0"/>
              <a:ext cx="10591801" cy="1509276"/>
              <a:chOff x="0" y="0"/>
              <a:chExt cx="10591800" cy="1509275"/>
            </a:xfrm>
          </p:grpSpPr>
          <p:sp>
            <p:nvSpPr>
              <p:cNvPr id="366" name="Rectangle"/>
              <p:cNvSpPr/>
              <p:nvPr/>
            </p:nvSpPr>
            <p:spPr>
              <a:xfrm>
                <a:off x="0" y="4117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367" name="Encapsulation"/>
              <p:cNvSpPr txBox="1"/>
              <p:nvPr/>
            </p:nvSpPr>
            <p:spPr>
              <a:xfrm>
                <a:off x="48894" y="0"/>
                <a:ext cx="10494011" cy="1509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pPr>
                <a:endParaRPr/>
              </a:p>
              <a:p>
                <a:pPr algn="ctr">
                  <a:defRPr sz="3200" b="1">
                    <a:latin typeface="Times New Roman"/>
                    <a:ea typeface="Times New Roman"/>
                    <a:cs typeface="Times New Roman"/>
                    <a:sym typeface="Times New Roman"/>
                  </a:defRPr>
                </a:pPr>
                <a:r>
                  <a:t>Encapsulation</a:t>
                </a:r>
                <a:br/>
                <a:endParaRPr/>
              </a:p>
            </p:txBody>
          </p:sp>
        </p:grpSp>
        <p:pic>
          <p:nvPicPr>
            <p:cNvPr id="369" name="Picture 2" descr="Picture 2"/>
            <p:cNvPicPr>
              <a:picLocks noChangeAspect="1"/>
            </p:cNvPicPr>
            <p:nvPr/>
          </p:nvPicPr>
          <p:blipFill>
            <a:blip r:embed="rId2"/>
            <a:stretch>
              <a:fillRect/>
            </a:stretch>
          </p:blipFill>
          <p:spPr>
            <a:xfrm>
              <a:off x="0" y="345856"/>
              <a:ext cx="1447800" cy="817564"/>
            </a:xfrm>
            <a:prstGeom prst="rect">
              <a:avLst/>
            </a:prstGeom>
            <a:ln w="12700" cap="flat">
              <a:noFill/>
              <a:miter lim="400000"/>
            </a:ln>
            <a:effectLst/>
          </p:spPr>
        </p:pic>
      </p:grpSp>
      <p:sp>
        <p:nvSpPr>
          <p:cNvPr id="371"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Footer Placeholder 6"/>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grpSp>
        <p:nvGrpSpPr>
          <p:cNvPr id="378" name="Group 2"/>
          <p:cNvGrpSpPr/>
          <p:nvPr/>
        </p:nvGrpSpPr>
        <p:grpSpPr>
          <a:xfrm>
            <a:off x="-1" y="-289298"/>
            <a:ext cx="12039601" cy="1509276"/>
            <a:chOff x="0" y="0"/>
            <a:chExt cx="12039600" cy="1509275"/>
          </a:xfrm>
        </p:grpSpPr>
        <p:grpSp>
          <p:nvGrpSpPr>
            <p:cNvPr id="376" name="Title 1"/>
            <p:cNvGrpSpPr/>
            <p:nvPr/>
          </p:nvGrpSpPr>
          <p:grpSpPr>
            <a:xfrm>
              <a:off x="1447800" y="0"/>
              <a:ext cx="10591801" cy="1509276"/>
              <a:chOff x="0" y="0"/>
              <a:chExt cx="10591800" cy="1509275"/>
            </a:xfrm>
          </p:grpSpPr>
          <p:sp>
            <p:nvSpPr>
              <p:cNvPr id="374" name="Rectangle"/>
              <p:cNvSpPr/>
              <p:nvPr/>
            </p:nvSpPr>
            <p:spPr>
              <a:xfrm>
                <a:off x="0" y="4117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375" name="Encapsulation"/>
              <p:cNvSpPr txBox="1"/>
              <p:nvPr/>
            </p:nvSpPr>
            <p:spPr>
              <a:xfrm>
                <a:off x="48894" y="0"/>
                <a:ext cx="10494011" cy="1509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pPr>
                <a:endParaRPr/>
              </a:p>
              <a:p>
                <a:pPr algn="ctr">
                  <a:defRPr sz="3200" b="1">
                    <a:latin typeface="Times New Roman"/>
                    <a:ea typeface="Times New Roman"/>
                    <a:cs typeface="Times New Roman"/>
                    <a:sym typeface="Times New Roman"/>
                  </a:defRPr>
                </a:pPr>
                <a:r>
                  <a:t>Encapsulation</a:t>
                </a:r>
                <a:br/>
                <a:endParaRPr/>
              </a:p>
            </p:txBody>
          </p:sp>
        </p:grpSp>
        <p:pic>
          <p:nvPicPr>
            <p:cNvPr id="377" name="Picture 2" descr="Picture 2"/>
            <p:cNvPicPr>
              <a:picLocks noChangeAspect="1"/>
            </p:cNvPicPr>
            <p:nvPr/>
          </p:nvPicPr>
          <p:blipFill>
            <a:blip r:embed="rId2"/>
            <a:stretch>
              <a:fillRect/>
            </a:stretch>
          </p:blipFill>
          <p:spPr>
            <a:xfrm>
              <a:off x="0" y="411737"/>
              <a:ext cx="1447800" cy="817564"/>
            </a:xfrm>
            <a:prstGeom prst="rect">
              <a:avLst/>
            </a:prstGeom>
            <a:ln w="12700" cap="flat">
              <a:noFill/>
              <a:miter lim="400000"/>
            </a:ln>
            <a:effectLst/>
          </p:spPr>
        </p:pic>
      </p:grpSp>
      <p:sp>
        <p:nvSpPr>
          <p:cNvPr id="379"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pic>
        <p:nvPicPr>
          <p:cNvPr id="380" name="Image" descr="Image"/>
          <p:cNvPicPr>
            <a:picLocks noChangeAspect="1"/>
          </p:cNvPicPr>
          <p:nvPr/>
        </p:nvPicPr>
        <p:blipFill>
          <a:blip r:embed="rId3"/>
          <a:stretch>
            <a:fillRect/>
          </a:stretch>
        </p:blipFill>
        <p:spPr>
          <a:xfrm>
            <a:off x="2058083" y="1168400"/>
            <a:ext cx="7099301" cy="4521200"/>
          </a:xfrm>
          <a:prstGeom prst="rect">
            <a:avLst/>
          </a:prstGeom>
          <a:ln w="12700">
            <a:miter lim="400000"/>
          </a:ln>
        </p:spPr>
      </p:pic>
      <p:sp>
        <p:nvSpPr>
          <p:cNvPr id="381" name="Person"/>
          <p:cNvSpPr txBox="1"/>
          <p:nvPr/>
        </p:nvSpPr>
        <p:spPr>
          <a:xfrm>
            <a:off x="2960974" y="1573715"/>
            <a:ext cx="1119804" cy="352139"/>
          </a:xfrm>
          <a:prstGeom prst="rect">
            <a:avLst/>
          </a:prstGeom>
          <a:solidFill>
            <a:schemeClr val="accent3"/>
          </a:solidFill>
          <a:ln w="1905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defRPr>
            </a:lvl1pPr>
          </a:lstStyle>
          <a:p>
            <a:r>
              <a:t>Person</a:t>
            </a:r>
          </a:p>
        </p:txBody>
      </p:sp>
      <p:sp>
        <p:nvSpPr>
          <p:cNvPr id="382" name="canLaugh(){…"/>
          <p:cNvSpPr txBox="1"/>
          <p:nvPr/>
        </p:nvSpPr>
        <p:spPr>
          <a:xfrm>
            <a:off x="2528808" y="3537106"/>
            <a:ext cx="1192446" cy="1209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canLaugh(){</a:t>
            </a:r>
          </a:p>
          <a:p>
            <a:r>
              <a:t>}</a:t>
            </a:r>
          </a:p>
          <a:p>
            <a:r>
              <a:t>canCook(){</a:t>
            </a:r>
          </a:p>
          <a:p>
            <a: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20"/>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137" name="Rectangle 18"/>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grpSp>
        <p:nvGrpSpPr>
          <p:cNvPr id="140" name="Rectangle 6"/>
          <p:cNvGrpSpPr/>
          <p:nvPr/>
        </p:nvGrpSpPr>
        <p:grpSpPr>
          <a:xfrm>
            <a:off x="1524000" y="838205"/>
            <a:ext cx="9144000" cy="720726"/>
            <a:chOff x="0" y="0"/>
            <a:chExt cx="9144000" cy="720725"/>
          </a:xfrm>
        </p:grpSpPr>
        <p:sp>
          <p:nvSpPr>
            <p:cNvPr id="138" name="Rectangle"/>
            <p:cNvSpPr/>
            <p:nvPr/>
          </p:nvSpPr>
          <p:spPr>
            <a:xfrm>
              <a:off x="0" y="0"/>
              <a:ext cx="9144000" cy="720725"/>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139" name="Course L-T-P"/>
            <p:cNvSpPr txBox="1"/>
            <p:nvPr/>
          </p:nvSpPr>
          <p:spPr>
            <a:xfrm>
              <a:off x="50482" y="117259"/>
              <a:ext cx="9043036"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Arial"/>
                  <a:ea typeface="Arial"/>
                  <a:cs typeface="Arial"/>
                  <a:sym typeface="Arial"/>
                </a:defRPr>
              </a:lvl1pPr>
            </a:lstStyle>
            <a:p>
              <a:r>
                <a:t> Course L-T-P</a:t>
              </a:r>
            </a:p>
          </p:txBody>
        </p:sp>
      </p:grpSp>
      <p:grpSp>
        <p:nvGrpSpPr>
          <p:cNvPr id="143" name="Rectangle 28"/>
          <p:cNvGrpSpPr/>
          <p:nvPr/>
        </p:nvGrpSpPr>
        <p:grpSpPr>
          <a:xfrm>
            <a:off x="2743200" y="-205425"/>
            <a:ext cx="7924800" cy="1249050"/>
            <a:chOff x="0" y="0"/>
            <a:chExt cx="7924800" cy="1249049"/>
          </a:xfrm>
        </p:grpSpPr>
        <p:sp>
          <p:nvSpPr>
            <p:cNvPr id="141"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142" name="DEPARTMENT OF COMPUTER SCIENCE &amp; ENGINEERING…"/>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COMPUTER SCIENCE &amp; ENGINEERING</a:t>
              </a:r>
            </a:p>
            <a:p>
              <a:pPr algn="ctr">
                <a:defRPr sz="2000" b="1">
                  <a:latin typeface="Times New Roman"/>
                  <a:ea typeface="Times New Roman"/>
                  <a:cs typeface="Times New Roman"/>
                  <a:sym typeface="Times New Roman"/>
                </a:defRPr>
              </a:pPr>
              <a:r>
                <a:t>ESTD. 2001</a:t>
              </a:r>
              <a:br/>
              <a:endParaRPr/>
            </a:p>
          </p:txBody>
        </p:sp>
      </p:grpSp>
      <p:sp>
        <p:nvSpPr>
          <p:cNvPr id="144" name="TextBox 8"/>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145" name="Slide Number Placeholder 11"/>
          <p:cNvSpPr txBox="1">
            <a:spLocks noGrp="1"/>
          </p:cNvSpPr>
          <p:nvPr>
            <p:ph type="sldNum" sz="quarter" idx="2"/>
          </p:nvPr>
        </p:nvSpPr>
        <p:spPr>
          <a:xfrm>
            <a:off x="9753600" y="6457894"/>
            <a:ext cx="220003" cy="3330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grpSp>
        <p:nvGrpSpPr>
          <p:cNvPr id="148" name="Rectangle 15"/>
          <p:cNvGrpSpPr/>
          <p:nvPr/>
        </p:nvGrpSpPr>
        <p:grpSpPr>
          <a:xfrm>
            <a:off x="2743200" y="-205425"/>
            <a:ext cx="7924800" cy="1249050"/>
            <a:chOff x="0" y="0"/>
            <a:chExt cx="7924800" cy="1249049"/>
          </a:xfrm>
        </p:grpSpPr>
        <p:sp>
          <p:nvSpPr>
            <p:cNvPr id="146"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147"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pic>
        <p:nvPicPr>
          <p:cNvPr id="149" name="Picture 19" descr="Picture 19"/>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pic>
        <p:nvPicPr>
          <p:cNvPr id="150" name="Picture 3" descr="Picture 3"/>
          <p:cNvPicPr>
            <a:picLocks noChangeAspect="1"/>
          </p:cNvPicPr>
          <p:nvPr/>
        </p:nvPicPr>
        <p:blipFill>
          <a:blip r:embed="rId3"/>
          <a:stretch>
            <a:fillRect/>
          </a:stretch>
        </p:blipFill>
        <p:spPr>
          <a:xfrm>
            <a:off x="1524000" y="2346401"/>
            <a:ext cx="9144000" cy="2165196"/>
          </a:xfrm>
          <a:prstGeom prst="rect">
            <a:avLst/>
          </a:prstGeom>
          <a:ln w="12700">
            <a:miter lim="400000"/>
          </a:ln>
        </p:spPr>
      </p:pic>
      <p:sp>
        <p:nvSpPr>
          <p:cNvPr id="151" name="Straight Connector 2"/>
          <p:cNvSpPr/>
          <p:nvPr/>
        </p:nvSpPr>
        <p:spPr>
          <a:xfrm flipH="1">
            <a:off x="6096000" y="4419599"/>
            <a:ext cx="152401" cy="457202"/>
          </a:xfrm>
          <a:prstGeom prst="line">
            <a:avLst/>
          </a:prstGeom>
          <a:ln w="3175">
            <a:solidFill>
              <a:srgbClr val="BE4B48"/>
            </a:solidFill>
          </a:ln>
        </p:spPr>
        <p:txBody>
          <a:bodyPr lIns="45719" rIns="45719"/>
          <a:lstStyle/>
          <a:p>
            <a:endParaRPr/>
          </a:p>
        </p:txBody>
      </p:sp>
      <p:grpSp>
        <p:nvGrpSpPr>
          <p:cNvPr id="154" name="Oval 5"/>
          <p:cNvGrpSpPr/>
          <p:nvPr/>
        </p:nvGrpSpPr>
        <p:grpSpPr>
          <a:xfrm>
            <a:off x="4648200" y="4872032"/>
            <a:ext cx="2705100" cy="698609"/>
            <a:chOff x="0" y="0"/>
            <a:chExt cx="2705100" cy="698607"/>
          </a:xfrm>
        </p:grpSpPr>
        <p:sp>
          <p:nvSpPr>
            <p:cNvPr id="152" name="Oval"/>
            <p:cNvSpPr/>
            <p:nvPr/>
          </p:nvSpPr>
          <p:spPr>
            <a:xfrm>
              <a:off x="0" y="0"/>
              <a:ext cx="2705100" cy="698608"/>
            </a:xfrm>
            <a:prstGeom prst="ellipse">
              <a:avLst/>
            </a:prstGeom>
            <a:no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53" name="Teacher Assessment + Attendance"/>
            <p:cNvSpPr txBox="1"/>
            <p:nvPr/>
          </p:nvSpPr>
          <p:spPr>
            <a:xfrm>
              <a:off x="454572" y="94604"/>
              <a:ext cx="1795956" cy="50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400"/>
              </a:lvl1pPr>
            </a:lstStyle>
            <a:p>
              <a:r>
                <a:t>Teacher Assessment + Attendance</a:t>
              </a: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Footer Placeholder 7"/>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385" name="Content Placeholder 2"/>
          <p:cNvSpPr txBox="1">
            <a:spLocks noGrp="1"/>
          </p:cNvSpPr>
          <p:nvPr>
            <p:ph type="body" idx="1"/>
          </p:nvPr>
        </p:nvSpPr>
        <p:spPr>
          <a:xfrm>
            <a:off x="838200" y="1102813"/>
            <a:ext cx="10515600" cy="5419907"/>
          </a:xfrm>
          <a:prstGeom prst="rect">
            <a:avLst/>
          </a:prstGeom>
        </p:spPr>
        <p:txBody>
          <a:bodyPr/>
          <a:lstStyle/>
          <a:p>
            <a:pPr>
              <a:lnSpc>
                <a:spcPct val="150000"/>
              </a:lnSpc>
              <a:defRPr sz="1800">
                <a:latin typeface="Times New Roman"/>
                <a:ea typeface="Times New Roman"/>
                <a:cs typeface="Times New Roman"/>
                <a:sym typeface="Times New Roman"/>
              </a:defRPr>
            </a:pPr>
            <a:r>
              <a:t>Abstraction is a process of hiding the implementation details from the user, only the functionality will be provided to the user. In other words, the user will have the information on what the object does instead of how it does.</a:t>
            </a:r>
          </a:p>
          <a:p>
            <a:pPr>
              <a:lnSpc>
                <a:spcPct val="150000"/>
              </a:lnSpc>
              <a:defRPr sz="1800" b="1">
                <a:latin typeface="Times New Roman"/>
                <a:ea typeface="Times New Roman"/>
                <a:cs typeface="Times New Roman"/>
                <a:sym typeface="Times New Roman"/>
              </a:defRPr>
            </a:pPr>
            <a:r>
              <a:t>Example 1</a:t>
            </a:r>
            <a:r>
              <a:rPr b="0"/>
              <a:t>, when you login to your Amazon account online, you enter your user_id and password and press login, what happens when you press login, how the input data sent to amazon server, how it gets verified is all abstracted away from the you.</a:t>
            </a:r>
          </a:p>
          <a:p>
            <a:pPr>
              <a:lnSpc>
                <a:spcPct val="150000"/>
              </a:lnSpc>
              <a:defRPr sz="1800" b="1">
                <a:latin typeface="Times New Roman"/>
                <a:ea typeface="Times New Roman"/>
                <a:cs typeface="Times New Roman"/>
                <a:sym typeface="Times New Roman"/>
              </a:defRPr>
            </a:pPr>
            <a:r>
              <a:t>Example 2</a:t>
            </a:r>
            <a:r>
              <a:rPr b="0"/>
              <a:t>: A car in itself is a well-defined object, which is composed of several other smaller objects like a gearing system, steering mechanism, engine, which are again have their own subsystems. But for humans car is a one single object, which can be managed by the help of its subsystems, even if their inner details are unknown.</a:t>
            </a:r>
          </a:p>
        </p:txBody>
      </p:sp>
      <p:grpSp>
        <p:nvGrpSpPr>
          <p:cNvPr id="390" name="Group 3"/>
          <p:cNvGrpSpPr/>
          <p:nvPr/>
        </p:nvGrpSpPr>
        <p:grpSpPr>
          <a:xfrm>
            <a:off x="-89263" y="122439"/>
            <a:ext cx="12039601" cy="817564"/>
            <a:chOff x="0" y="0"/>
            <a:chExt cx="12039600" cy="817562"/>
          </a:xfrm>
        </p:grpSpPr>
        <p:grpSp>
          <p:nvGrpSpPr>
            <p:cNvPr id="388" name="Title 1"/>
            <p:cNvGrpSpPr/>
            <p:nvPr/>
          </p:nvGrpSpPr>
          <p:grpSpPr>
            <a:xfrm>
              <a:off x="1447800" y="-1"/>
              <a:ext cx="10591800" cy="685801"/>
              <a:chOff x="0" y="0"/>
              <a:chExt cx="10591800" cy="685800"/>
            </a:xfrm>
          </p:grpSpPr>
          <p:sp>
            <p:nvSpPr>
              <p:cNvPr id="386"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387" name="Abstraction"/>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Abstraction</a:t>
                </a:r>
              </a:p>
            </p:txBody>
          </p:sp>
        </p:grpSp>
        <p:pic>
          <p:nvPicPr>
            <p:cNvPr id="389"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391"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Footer Placeholder 9"/>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394" name="Content Placeholder 2"/>
          <p:cNvSpPr txBox="1">
            <a:spLocks noGrp="1"/>
          </p:cNvSpPr>
          <p:nvPr>
            <p:ph type="body" sz="half" idx="1"/>
          </p:nvPr>
        </p:nvSpPr>
        <p:spPr>
          <a:xfrm>
            <a:off x="1018903" y="1181190"/>
            <a:ext cx="10456817" cy="2189028"/>
          </a:xfrm>
          <a:prstGeom prst="rect">
            <a:avLst/>
          </a:prstGeom>
        </p:spPr>
        <p:txBody>
          <a:bodyPr/>
          <a:lstStyle/>
          <a:p>
            <a:pPr algn="just">
              <a:lnSpc>
                <a:spcPct val="150000"/>
              </a:lnSpc>
              <a:defRPr sz="1800">
                <a:latin typeface="Times New Roman"/>
                <a:ea typeface="Times New Roman"/>
                <a:cs typeface="Times New Roman"/>
                <a:sym typeface="Times New Roman"/>
              </a:defRPr>
            </a:pPr>
            <a:r>
              <a:t>The mechanism of deriving a new class from an old one (existing class) such that the new class inherit all the members (variables and methods) of old class is called inheritance or derivation. </a:t>
            </a:r>
          </a:p>
          <a:p>
            <a:pPr>
              <a:lnSpc>
                <a:spcPct val="150000"/>
              </a:lnSpc>
              <a:spcBef>
                <a:spcPts val="0"/>
              </a:spcBef>
              <a:defRPr sz="1800">
                <a:latin typeface="Times New Roman"/>
                <a:ea typeface="Times New Roman"/>
                <a:cs typeface="Times New Roman"/>
                <a:sym typeface="Times New Roman"/>
              </a:defRPr>
            </a:pPr>
            <a:r>
              <a:t>A class that is derived from another class is called a </a:t>
            </a:r>
            <a:r>
              <a:rPr b="1"/>
              <a:t>subclass </a:t>
            </a:r>
            <a:r>
              <a:t>(also a derived class, extended class or child class)</a:t>
            </a:r>
          </a:p>
          <a:p>
            <a:pPr>
              <a:lnSpc>
                <a:spcPct val="150000"/>
              </a:lnSpc>
              <a:spcBef>
                <a:spcPts val="0"/>
              </a:spcBef>
              <a:defRPr sz="1800">
                <a:latin typeface="Times New Roman"/>
                <a:ea typeface="Times New Roman"/>
                <a:cs typeface="Times New Roman"/>
                <a:sym typeface="Times New Roman"/>
              </a:defRPr>
            </a:pPr>
            <a:r>
              <a:t>The class from which the subclass is derived is called a </a:t>
            </a:r>
            <a:r>
              <a:rPr b="1"/>
              <a:t>super class </a:t>
            </a:r>
            <a:r>
              <a:t>or </a:t>
            </a:r>
            <a:r>
              <a:rPr b="1"/>
              <a:t>base class </a:t>
            </a:r>
            <a:r>
              <a:t>or </a:t>
            </a:r>
            <a:r>
              <a:rPr b="1"/>
              <a:t>parent class</a:t>
            </a:r>
          </a:p>
        </p:txBody>
      </p:sp>
      <p:pic>
        <p:nvPicPr>
          <p:cNvPr id="395" name="Picture 3" descr="Picture 3"/>
          <p:cNvPicPr>
            <a:picLocks noChangeAspect="1"/>
          </p:cNvPicPr>
          <p:nvPr/>
        </p:nvPicPr>
        <p:blipFill>
          <a:blip r:embed="rId2"/>
          <a:srcRect l="25735" t="59542" r="32696" b="6296"/>
          <a:stretch>
            <a:fillRect/>
          </a:stretch>
        </p:blipFill>
        <p:spPr>
          <a:xfrm>
            <a:off x="2725781" y="3615099"/>
            <a:ext cx="6487888" cy="2620239"/>
          </a:xfrm>
          <a:prstGeom prst="rect">
            <a:avLst/>
          </a:prstGeom>
          <a:ln w="12700">
            <a:miter lim="400000"/>
          </a:ln>
        </p:spPr>
      </p:pic>
      <p:grpSp>
        <p:nvGrpSpPr>
          <p:cNvPr id="400" name="Group 5"/>
          <p:cNvGrpSpPr/>
          <p:nvPr/>
        </p:nvGrpSpPr>
        <p:grpSpPr>
          <a:xfrm>
            <a:off x="-50076" y="118745"/>
            <a:ext cx="12039601" cy="817564"/>
            <a:chOff x="0" y="0"/>
            <a:chExt cx="12039600" cy="817562"/>
          </a:xfrm>
        </p:grpSpPr>
        <p:grpSp>
          <p:nvGrpSpPr>
            <p:cNvPr id="398" name="Title 1"/>
            <p:cNvGrpSpPr/>
            <p:nvPr/>
          </p:nvGrpSpPr>
          <p:grpSpPr>
            <a:xfrm>
              <a:off x="1447800" y="-1"/>
              <a:ext cx="10591800" cy="685801"/>
              <a:chOff x="0" y="0"/>
              <a:chExt cx="10591800" cy="685800"/>
            </a:xfrm>
          </p:grpSpPr>
          <p:sp>
            <p:nvSpPr>
              <p:cNvPr id="396"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397" name="Inheritance"/>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solidFill>
                      <a:srgbClr val="222426"/>
                    </a:solidFill>
                    <a:latin typeface="Times New Roman"/>
                    <a:ea typeface="Times New Roman"/>
                    <a:cs typeface="Times New Roman"/>
                    <a:sym typeface="Times New Roman"/>
                  </a:defRPr>
                </a:lvl1pPr>
              </a:lstStyle>
              <a:p>
                <a:r>
                  <a:t>Inheritance</a:t>
                </a:r>
              </a:p>
            </p:txBody>
          </p:sp>
        </p:grpSp>
        <p:pic>
          <p:nvPicPr>
            <p:cNvPr id="399" name="Picture 2" descr="Picture 2"/>
            <p:cNvPicPr>
              <a:picLocks noChangeAspect="1"/>
            </p:cNvPicPr>
            <p:nvPr/>
          </p:nvPicPr>
          <p:blipFill>
            <a:blip r:embed="rId3"/>
            <a:stretch>
              <a:fillRect/>
            </a:stretch>
          </p:blipFill>
          <p:spPr>
            <a:xfrm>
              <a:off x="-1" y="0"/>
              <a:ext cx="1447801" cy="817563"/>
            </a:xfrm>
            <a:prstGeom prst="rect">
              <a:avLst/>
            </a:prstGeom>
            <a:ln w="12700" cap="flat">
              <a:noFill/>
              <a:miter lim="400000"/>
            </a:ln>
            <a:effectLst/>
          </p:spPr>
        </p:pic>
      </p:grpSp>
      <p:sp>
        <p:nvSpPr>
          <p:cNvPr id="401" name="Date Placeholder 8"/>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A DeadlineTask class can inherit fields and methods from a Task class. In this case, Task is a parent class and DeadlineTask is a child class. The DeadlineTask class may also have its own functionality like a deadline field or an isOverdue() method." descr="A DeadlineTask class can inherit fields and methods from a Task class. In this case, Task is a parent class and DeadlineTask is a child class. The DeadlineTask class may also have its own functionality like a deadline field or an isOverdue() method."/>
          <p:cNvPicPr>
            <a:picLocks/>
          </p:cNvPicPr>
          <p:nvPr/>
        </p:nvPicPr>
        <p:blipFill>
          <a:blip r:embed="rId2"/>
          <a:stretch>
            <a:fillRect/>
          </a:stretch>
        </p:blipFill>
        <p:spPr>
          <a:xfrm>
            <a:off x="2493896" y="1192568"/>
            <a:ext cx="7204208" cy="405226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Footer Placeholder 7"/>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406" name="Content Placeholder 2"/>
          <p:cNvSpPr txBox="1">
            <a:spLocks noGrp="1"/>
          </p:cNvSpPr>
          <p:nvPr>
            <p:ph type="body" idx="1"/>
          </p:nvPr>
        </p:nvSpPr>
        <p:spPr>
          <a:xfrm>
            <a:off x="1018903" y="1207316"/>
            <a:ext cx="10787744" cy="5289278"/>
          </a:xfrm>
          <a:prstGeom prst="rect">
            <a:avLst/>
          </a:prstGeom>
        </p:spPr>
        <p:txBody>
          <a:bodyPr/>
          <a:lstStyle/>
          <a:p>
            <a:pPr marL="0" indent="0">
              <a:lnSpc>
                <a:spcPct val="150000"/>
              </a:lnSpc>
              <a:spcBef>
                <a:spcPts val="0"/>
              </a:spcBef>
              <a:buSzTx/>
              <a:buNone/>
              <a:defRPr sz="1800" b="1">
                <a:latin typeface="Times New Roman"/>
                <a:ea typeface="Times New Roman"/>
                <a:cs typeface="Times New Roman"/>
                <a:sym typeface="Times New Roman"/>
              </a:defRPr>
            </a:pPr>
            <a:r>
              <a:t>For example: </a:t>
            </a:r>
          </a:p>
          <a:p>
            <a:pPr>
              <a:lnSpc>
                <a:spcPct val="150000"/>
              </a:lnSpc>
              <a:spcBef>
                <a:spcPts val="0"/>
              </a:spcBef>
              <a:defRPr sz="1800">
                <a:latin typeface="Times New Roman"/>
                <a:ea typeface="Times New Roman"/>
                <a:cs typeface="Times New Roman"/>
                <a:sym typeface="Times New Roman"/>
              </a:defRPr>
            </a:pPr>
            <a:r>
              <a:t>Car is a four wheeler vehicle so assume that we have a class FourWheeler and a sub class of it named Car. Here Car acquires the properties of a class FourWheeler. Other classifications could be a jeep, van etc.</a:t>
            </a:r>
          </a:p>
          <a:p>
            <a:pPr>
              <a:lnSpc>
                <a:spcPct val="150000"/>
              </a:lnSpc>
              <a:spcBef>
                <a:spcPts val="0"/>
              </a:spcBef>
              <a:defRPr sz="1800">
                <a:latin typeface="Times New Roman"/>
                <a:ea typeface="Times New Roman"/>
                <a:cs typeface="Times New Roman"/>
                <a:sym typeface="Times New Roman"/>
              </a:defRPr>
            </a:pPr>
            <a:endParaRPr/>
          </a:p>
          <a:p>
            <a:pPr>
              <a:lnSpc>
                <a:spcPct val="150000"/>
              </a:lnSpc>
              <a:spcBef>
                <a:spcPts val="0"/>
              </a:spcBef>
              <a:defRPr sz="1800">
                <a:latin typeface="Times New Roman"/>
                <a:ea typeface="Times New Roman"/>
                <a:cs typeface="Times New Roman"/>
                <a:sym typeface="Times New Roman"/>
              </a:defRPr>
            </a:pPr>
            <a:r>
              <a:t>FourWheeler defines a class of vehicles that have four wheels, and specific range of engine power, load carrying capacity etc. </a:t>
            </a:r>
          </a:p>
          <a:p>
            <a:pPr>
              <a:lnSpc>
                <a:spcPct val="150000"/>
              </a:lnSpc>
              <a:spcBef>
                <a:spcPts val="0"/>
              </a:spcBef>
              <a:defRPr sz="1800">
                <a:latin typeface="Times New Roman"/>
                <a:ea typeface="Times New Roman"/>
                <a:cs typeface="Times New Roman"/>
                <a:sym typeface="Times New Roman"/>
              </a:defRPr>
            </a:pPr>
            <a:endParaRPr/>
          </a:p>
          <a:p>
            <a:pPr>
              <a:lnSpc>
                <a:spcPct val="150000"/>
              </a:lnSpc>
              <a:spcBef>
                <a:spcPts val="0"/>
              </a:spcBef>
              <a:defRPr sz="1800">
                <a:latin typeface="Times New Roman"/>
                <a:ea typeface="Times New Roman"/>
                <a:cs typeface="Times New Roman"/>
                <a:sym typeface="Times New Roman"/>
              </a:defRPr>
            </a:pPr>
            <a:r>
              <a:t>Car (termed as a sub-class) acquires these properties from FourWheeler, and has some specific properties, which are different from other classifications of FourWheeler, such as luxury, comfort, shape, size, usage etc.</a:t>
            </a:r>
          </a:p>
          <a:p>
            <a:pPr>
              <a:lnSpc>
                <a:spcPct val="150000"/>
              </a:lnSpc>
              <a:spcBef>
                <a:spcPts val="0"/>
              </a:spcBef>
              <a:defRPr sz="1800">
                <a:latin typeface="Times New Roman"/>
                <a:ea typeface="Times New Roman"/>
                <a:cs typeface="Times New Roman"/>
                <a:sym typeface="Times New Roman"/>
              </a:defRPr>
            </a:pPr>
            <a:endParaRPr/>
          </a:p>
          <a:p>
            <a:pPr>
              <a:lnSpc>
                <a:spcPct val="150000"/>
              </a:lnSpc>
              <a:spcBef>
                <a:spcPts val="0"/>
              </a:spcBef>
              <a:defRPr sz="1800">
                <a:latin typeface="Times New Roman"/>
                <a:ea typeface="Times New Roman"/>
                <a:cs typeface="Times New Roman"/>
                <a:sym typeface="Times New Roman"/>
              </a:defRPr>
            </a:pPr>
            <a:r>
              <a:t>A car can have further classification such as an open car, small car, big car etc, which will acquire the properties from both Four Wheeler and Car, but will still have some specific properties. </a:t>
            </a:r>
          </a:p>
        </p:txBody>
      </p:sp>
      <p:grpSp>
        <p:nvGrpSpPr>
          <p:cNvPr id="411" name="Group 3"/>
          <p:cNvGrpSpPr/>
          <p:nvPr/>
        </p:nvGrpSpPr>
        <p:grpSpPr>
          <a:xfrm>
            <a:off x="-1" y="110036"/>
            <a:ext cx="12039601" cy="817563"/>
            <a:chOff x="0" y="0"/>
            <a:chExt cx="12039600" cy="817562"/>
          </a:xfrm>
        </p:grpSpPr>
        <p:pic>
          <p:nvPicPr>
            <p:cNvPr id="407"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nvGrpSpPr>
            <p:cNvPr id="410" name="Title 1"/>
            <p:cNvGrpSpPr/>
            <p:nvPr/>
          </p:nvGrpSpPr>
          <p:grpSpPr>
            <a:xfrm>
              <a:off x="1447800" y="0"/>
              <a:ext cx="10591800" cy="706438"/>
              <a:chOff x="0" y="0"/>
              <a:chExt cx="10591800" cy="706437"/>
            </a:xfrm>
          </p:grpSpPr>
          <p:sp>
            <p:nvSpPr>
              <p:cNvPr id="408" name="Rectangle"/>
              <p:cNvSpPr/>
              <p:nvPr/>
            </p:nvSpPr>
            <p:spPr>
              <a:xfrm>
                <a:off x="0" y="0"/>
                <a:ext cx="10591800" cy="706438"/>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409" name="Inheritance"/>
              <p:cNvSpPr txBox="1"/>
              <p:nvPr/>
            </p:nvSpPr>
            <p:spPr>
              <a:xfrm>
                <a:off x="48894" y="81181"/>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solidFill>
                      <a:srgbClr val="222426"/>
                    </a:solidFill>
                    <a:latin typeface="Times New Roman"/>
                    <a:ea typeface="Times New Roman"/>
                    <a:cs typeface="Times New Roman"/>
                    <a:sym typeface="Times New Roman"/>
                  </a:defRPr>
                </a:lvl1pPr>
              </a:lstStyle>
              <a:p>
                <a:r>
                  <a:t>Inheritance</a:t>
                </a:r>
              </a:p>
            </p:txBody>
          </p:sp>
        </p:grpSp>
      </p:grpSp>
      <p:sp>
        <p:nvSpPr>
          <p:cNvPr id="412"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Footer Placeholder 6"/>
          <p:cNvSpPr txBox="1"/>
          <p:nvPr/>
        </p:nvSpPr>
        <p:spPr>
          <a:xfrm>
            <a:off x="3322320" y="6414760"/>
            <a:ext cx="56235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415" name="Subtitle 2"/>
          <p:cNvSpPr txBox="1">
            <a:spLocks noGrp="1"/>
          </p:cNvSpPr>
          <p:nvPr>
            <p:ph type="body" idx="1"/>
          </p:nvPr>
        </p:nvSpPr>
        <p:spPr>
          <a:xfrm>
            <a:off x="1504406" y="947737"/>
            <a:ext cx="10591801" cy="5278438"/>
          </a:xfrm>
          <a:prstGeom prst="rect">
            <a:avLst/>
          </a:prstGeom>
        </p:spPr>
        <p:txBody>
          <a:bodyPr/>
          <a:lstStyle/>
          <a:p>
            <a:pPr marL="0" indent="0">
              <a:lnSpc>
                <a:spcPct val="150000"/>
              </a:lnSpc>
              <a:buSzTx/>
              <a:buNone/>
              <a:defRPr sz="1800">
                <a:latin typeface="Times New Roman"/>
                <a:ea typeface="Times New Roman"/>
                <a:cs typeface="Times New Roman"/>
                <a:sym typeface="Times New Roman"/>
              </a:defRPr>
            </a:pPr>
            <a:r>
              <a:t>Inheritance has a lot of benefits :</a:t>
            </a:r>
          </a:p>
          <a:p>
            <a:pPr marL="0" indent="0">
              <a:lnSpc>
                <a:spcPct val="150000"/>
              </a:lnSpc>
              <a:buSzTx/>
              <a:buNone/>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Extensibility</a:t>
            </a:r>
          </a:p>
          <a:p>
            <a:pPr>
              <a:lnSpc>
                <a:spcPct val="150000"/>
              </a:lnSpc>
              <a:defRPr sz="1800">
                <a:latin typeface="Times New Roman"/>
                <a:ea typeface="Times New Roman"/>
                <a:cs typeface="Times New Roman"/>
                <a:sym typeface="Times New Roman"/>
              </a:defRPr>
            </a:pPr>
            <a:r>
              <a:t>Reusability</a:t>
            </a:r>
          </a:p>
          <a:p>
            <a:pPr>
              <a:lnSpc>
                <a:spcPct val="150000"/>
              </a:lnSpc>
              <a:defRPr sz="1800">
                <a:latin typeface="Times New Roman"/>
                <a:ea typeface="Times New Roman"/>
                <a:cs typeface="Times New Roman"/>
                <a:sym typeface="Times New Roman"/>
              </a:defRPr>
            </a:pPr>
            <a:r>
              <a:t>Provide abstraction</a:t>
            </a:r>
          </a:p>
          <a:p>
            <a:pPr>
              <a:lnSpc>
                <a:spcPct val="150000"/>
              </a:lnSpc>
              <a:defRPr sz="1800">
                <a:latin typeface="Times New Roman"/>
                <a:ea typeface="Times New Roman"/>
                <a:cs typeface="Times New Roman"/>
                <a:sym typeface="Times New Roman"/>
              </a:defRPr>
            </a:pPr>
            <a:r>
              <a:t>Eliminates redundant code</a:t>
            </a:r>
          </a:p>
        </p:txBody>
      </p:sp>
      <p:grpSp>
        <p:nvGrpSpPr>
          <p:cNvPr id="420" name="Group 1"/>
          <p:cNvGrpSpPr/>
          <p:nvPr/>
        </p:nvGrpSpPr>
        <p:grpSpPr>
          <a:xfrm>
            <a:off x="152399" y="0"/>
            <a:ext cx="12039601" cy="817563"/>
            <a:chOff x="0" y="0"/>
            <a:chExt cx="12039600" cy="817562"/>
          </a:xfrm>
        </p:grpSpPr>
        <p:grpSp>
          <p:nvGrpSpPr>
            <p:cNvPr id="418" name="Title 1"/>
            <p:cNvGrpSpPr/>
            <p:nvPr/>
          </p:nvGrpSpPr>
          <p:grpSpPr>
            <a:xfrm>
              <a:off x="1447800" y="65880"/>
              <a:ext cx="10591800" cy="685801"/>
              <a:chOff x="0" y="0"/>
              <a:chExt cx="10591800" cy="685800"/>
            </a:xfrm>
          </p:grpSpPr>
          <p:sp>
            <p:nvSpPr>
              <p:cNvPr id="416"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417" name="Advantage of Inheritance"/>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Advantage of Inheritance</a:t>
                </a:r>
              </a:p>
            </p:txBody>
          </p:sp>
        </p:grpSp>
        <p:pic>
          <p:nvPicPr>
            <p:cNvPr id="419"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421" name="Date Placeholder 5"/>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Footer Placeholder 7"/>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424" name="Content Placeholder 2"/>
          <p:cNvSpPr txBox="1">
            <a:spLocks noGrp="1"/>
          </p:cNvSpPr>
          <p:nvPr>
            <p:ph type="body" idx="1"/>
          </p:nvPr>
        </p:nvSpPr>
        <p:spPr>
          <a:xfrm>
            <a:off x="925284" y="1311818"/>
            <a:ext cx="10515601" cy="4792891"/>
          </a:xfrm>
          <a:prstGeom prst="rect">
            <a:avLst/>
          </a:prstGeom>
        </p:spPr>
        <p:txBody>
          <a:bodyPr/>
          <a:lstStyle/>
          <a:p>
            <a:pPr>
              <a:lnSpc>
                <a:spcPct val="150000"/>
              </a:lnSpc>
              <a:defRPr sz="1800">
                <a:latin typeface="Times New Roman"/>
                <a:ea typeface="Times New Roman"/>
                <a:cs typeface="Times New Roman"/>
                <a:sym typeface="Times New Roman"/>
              </a:defRPr>
            </a:pPr>
            <a:r>
              <a:t>Polymorphism is a word that came from two greek words, poly means many and morphos means forms. </a:t>
            </a:r>
          </a:p>
          <a:p>
            <a:pPr>
              <a:lnSpc>
                <a:spcPct val="150000"/>
              </a:lnSpc>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If a variable, object or method perform different behavior according to situation, it is called </a:t>
            </a:r>
            <a:r>
              <a:rPr b="1"/>
              <a:t>polymorphism</a:t>
            </a:r>
            <a:r>
              <a:t>.</a:t>
            </a:r>
          </a:p>
          <a:p>
            <a:pPr>
              <a:lnSpc>
                <a:spcPct val="150000"/>
              </a:lnSpc>
              <a:defRPr sz="1800" b="1">
                <a:latin typeface="Times New Roman"/>
                <a:ea typeface="Times New Roman"/>
                <a:cs typeface="Times New Roman"/>
                <a:sym typeface="Times New Roman"/>
              </a:defRPr>
            </a:pPr>
            <a:endParaRPr/>
          </a:p>
          <a:p>
            <a:pPr marL="0" indent="0">
              <a:lnSpc>
                <a:spcPct val="150000"/>
              </a:lnSpc>
              <a:buSzTx/>
              <a:buNone/>
              <a:defRPr sz="1800" b="1">
                <a:latin typeface="Times New Roman"/>
                <a:ea typeface="Times New Roman"/>
                <a:cs typeface="Times New Roman"/>
                <a:sym typeface="Times New Roman"/>
              </a:defRPr>
            </a:pPr>
            <a:r>
              <a:t>Example of a car</a:t>
            </a:r>
          </a:p>
          <a:p>
            <a:pPr>
              <a:lnSpc>
                <a:spcPct val="150000"/>
              </a:lnSpc>
              <a:defRPr sz="1800">
                <a:latin typeface="Times New Roman"/>
                <a:ea typeface="Times New Roman"/>
                <a:cs typeface="Times New Roman"/>
                <a:sym typeface="Times New Roman"/>
              </a:defRPr>
            </a:pPr>
            <a:r>
              <a:t> A car have a gear transmission system. It has four front gears and one backward gear. When the engine is accelerated then depending upon which gear is engaged different amount power and movement is delivered to the car. The action is same applying gear but based on the type of gear the action behaves differently or you can say that it shows many forms (polymorphism means many forms)</a:t>
            </a:r>
          </a:p>
        </p:txBody>
      </p:sp>
      <p:grpSp>
        <p:nvGrpSpPr>
          <p:cNvPr id="429" name="Group 3"/>
          <p:cNvGrpSpPr/>
          <p:nvPr/>
        </p:nvGrpSpPr>
        <p:grpSpPr>
          <a:xfrm>
            <a:off x="119742" y="121920"/>
            <a:ext cx="12039601" cy="817563"/>
            <a:chOff x="0" y="0"/>
            <a:chExt cx="12039600" cy="817562"/>
          </a:xfrm>
        </p:grpSpPr>
        <p:grpSp>
          <p:nvGrpSpPr>
            <p:cNvPr id="427" name="Title 1"/>
            <p:cNvGrpSpPr/>
            <p:nvPr/>
          </p:nvGrpSpPr>
          <p:grpSpPr>
            <a:xfrm>
              <a:off x="1447800" y="65880"/>
              <a:ext cx="10591800" cy="685801"/>
              <a:chOff x="0" y="0"/>
              <a:chExt cx="10591800" cy="685800"/>
            </a:xfrm>
          </p:grpSpPr>
          <p:sp>
            <p:nvSpPr>
              <p:cNvPr id="425"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426" name="Polymorphis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Polymorphism</a:t>
                </a:r>
              </a:p>
            </p:txBody>
          </p:sp>
        </p:grpSp>
        <p:pic>
          <p:nvPicPr>
            <p:cNvPr id="428"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430"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Footer Placeholder 4"/>
          <p:cNvSpPr txBox="1"/>
          <p:nvPr/>
        </p:nvSpPr>
        <p:spPr>
          <a:xfrm>
            <a:off x="3017520" y="6414760"/>
            <a:ext cx="67665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433"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pic>
        <p:nvPicPr>
          <p:cNvPr id="434" name="Picture 1" descr="Picture 1"/>
          <p:cNvPicPr>
            <a:picLocks noChangeAspect="1"/>
          </p:cNvPicPr>
          <p:nvPr/>
        </p:nvPicPr>
        <p:blipFill>
          <a:blip r:embed="rId2"/>
          <a:stretch>
            <a:fillRect/>
          </a:stretch>
        </p:blipFill>
        <p:spPr>
          <a:xfrm>
            <a:off x="2546350" y="1210491"/>
            <a:ext cx="7099300" cy="4885510"/>
          </a:xfrm>
          <a:prstGeom prst="rect">
            <a:avLst/>
          </a:prstGeom>
          <a:ln w="12700">
            <a:miter lim="400000"/>
          </a:ln>
        </p:spPr>
      </p:pic>
      <p:grpSp>
        <p:nvGrpSpPr>
          <p:cNvPr id="439" name="Group 8"/>
          <p:cNvGrpSpPr/>
          <p:nvPr/>
        </p:nvGrpSpPr>
        <p:grpSpPr>
          <a:xfrm>
            <a:off x="76199" y="60960"/>
            <a:ext cx="12039601" cy="817563"/>
            <a:chOff x="0" y="0"/>
            <a:chExt cx="12039600" cy="817562"/>
          </a:xfrm>
        </p:grpSpPr>
        <p:grpSp>
          <p:nvGrpSpPr>
            <p:cNvPr id="437" name="Title 1"/>
            <p:cNvGrpSpPr/>
            <p:nvPr/>
          </p:nvGrpSpPr>
          <p:grpSpPr>
            <a:xfrm>
              <a:off x="1447800" y="65880"/>
              <a:ext cx="10591800" cy="685801"/>
              <a:chOff x="0" y="0"/>
              <a:chExt cx="10591800" cy="685800"/>
            </a:xfrm>
          </p:grpSpPr>
          <p:sp>
            <p:nvSpPr>
              <p:cNvPr id="435"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436" name="Polymorphis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Polymorphism</a:t>
                </a:r>
              </a:p>
            </p:txBody>
          </p:sp>
        </p:grpSp>
        <p:pic>
          <p:nvPicPr>
            <p:cNvPr id="438" name="Picture 2" descr="Picture 2"/>
            <p:cNvPicPr>
              <a:picLocks noChangeAspect="1"/>
            </p:cNvPicPr>
            <p:nvPr/>
          </p:nvPicPr>
          <p:blipFill>
            <a:blip r:embed="rId3"/>
            <a:stretch>
              <a:fillRect/>
            </a:stretch>
          </p:blipFill>
          <p:spPr>
            <a:xfrm>
              <a:off x="-1" y="0"/>
              <a:ext cx="1447801" cy="817563"/>
            </a:xfrm>
            <a:prstGeom prst="rect">
              <a:avLst/>
            </a:prstGeom>
            <a:ln w="12700" cap="flat">
              <a:noFill/>
              <a:miter lim="400000"/>
            </a:ln>
            <a:effectLst/>
          </p:spPr>
        </p:pic>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Footer Placeholder 7"/>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442" name="Content Placeholder 2"/>
          <p:cNvSpPr txBox="1">
            <a:spLocks noGrp="1"/>
          </p:cNvSpPr>
          <p:nvPr>
            <p:ph type="body" idx="1"/>
          </p:nvPr>
        </p:nvSpPr>
        <p:spPr>
          <a:xfrm>
            <a:off x="1116875" y="1642745"/>
            <a:ext cx="10515601" cy="4351338"/>
          </a:xfrm>
          <a:prstGeom prst="rect">
            <a:avLst/>
          </a:prstGeom>
        </p:spPr>
        <p:txBody>
          <a:bodyPr/>
          <a:lstStyle/>
          <a:p>
            <a:pPr>
              <a:lnSpc>
                <a:spcPct val="150000"/>
              </a:lnSpc>
              <a:defRPr sz="1800">
                <a:latin typeface="Times New Roman"/>
                <a:ea typeface="Times New Roman"/>
                <a:cs typeface="Times New Roman"/>
                <a:sym typeface="Times New Roman"/>
              </a:defRPr>
            </a:pPr>
            <a:r>
              <a:t>Object-oriented modeling and design is a way of thinking about problems using models organized around real world concepts.</a:t>
            </a:r>
          </a:p>
          <a:p>
            <a:pPr>
              <a:lnSpc>
                <a:spcPct val="150000"/>
              </a:lnSpc>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The fundamental construct is the object, which combines both data structure and behavior.</a:t>
            </a:r>
          </a:p>
        </p:txBody>
      </p:sp>
      <p:grpSp>
        <p:nvGrpSpPr>
          <p:cNvPr id="447" name="Group 3"/>
          <p:cNvGrpSpPr/>
          <p:nvPr/>
        </p:nvGrpSpPr>
        <p:grpSpPr>
          <a:xfrm>
            <a:off x="-1" y="156323"/>
            <a:ext cx="12039601" cy="817563"/>
            <a:chOff x="0" y="0"/>
            <a:chExt cx="12039600" cy="817562"/>
          </a:xfrm>
        </p:grpSpPr>
        <p:grpSp>
          <p:nvGrpSpPr>
            <p:cNvPr id="445" name="Title 1"/>
            <p:cNvGrpSpPr/>
            <p:nvPr/>
          </p:nvGrpSpPr>
          <p:grpSpPr>
            <a:xfrm>
              <a:off x="1447800" y="65880"/>
              <a:ext cx="10591800" cy="685801"/>
              <a:chOff x="0" y="0"/>
              <a:chExt cx="10591800" cy="685800"/>
            </a:xfrm>
          </p:grpSpPr>
          <p:sp>
            <p:nvSpPr>
              <p:cNvPr id="443"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444" name="Modeling Concepts"/>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Modeling Concepts</a:t>
                </a:r>
              </a:p>
            </p:txBody>
          </p:sp>
        </p:grpSp>
        <p:pic>
          <p:nvPicPr>
            <p:cNvPr id="446"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448"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
        <p:nvSpPr>
          <p:cNvPr id="449" name="class Customer{…"/>
          <p:cNvSpPr txBox="1"/>
          <p:nvPr/>
        </p:nvSpPr>
        <p:spPr>
          <a:xfrm>
            <a:off x="5809348" y="3552364"/>
            <a:ext cx="3196366" cy="4130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class Customer{</a:t>
            </a:r>
          </a:p>
          <a:p>
            <a:r>
              <a:t>String name</a:t>
            </a:r>
          </a:p>
          <a:p>
            <a:r>
              <a:t>Int age</a:t>
            </a:r>
          </a:p>
          <a:p>
            <a:r>
              <a:t>Date date;</a:t>
            </a:r>
          </a:p>
          <a:p>
            <a:r>
              <a:t>Long phoneNumber</a:t>
            </a:r>
          </a:p>
          <a:p>
            <a:r>
              <a:t>String address</a:t>
            </a:r>
          </a:p>
          <a:p>
            <a:r>
              <a:t>Boolean hasPaidBills</a:t>
            </a:r>
          </a:p>
          <a:p>
            <a:r>
              <a:t>Int rating </a:t>
            </a:r>
          </a:p>
          <a:p>
            <a:endParaRPr/>
          </a:p>
          <a:p>
            <a:r>
              <a:t>Void canPurchaseItems{</a:t>
            </a:r>
          </a:p>
          <a:p>
            <a:r>
              <a:t>}</a:t>
            </a:r>
          </a:p>
          <a:p>
            <a:r>
              <a:t>Boolean hasPaidBill(){</a:t>
            </a:r>
          </a:p>
          <a:p>
            <a:r>
              <a:t>}</a:t>
            </a:r>
          </a:p>
          <a:p>
            <a:r>
              <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ontent Placeholder 2"/>
          <p:cNvSpPr txBox="1">
            <a:spLocks noGrp="1"/>
          </p:cNvSpPr>
          <p:nvPr>
            <p:ph type="body" idx="1"/>
          </p:nvPr>
        </p:nvSpPr>
        <p:spPr>
          <a:xfrm>
            <a:off x="1123407" y="1098550"/>
            <a:ext cx="10589622" cy="5257800"/>
          </a:xfrm>
          <a:prstGeom prst="rect">
            <a:avLst/>
          </a:prstGeom>
        </p:spPr>
        <p:txBody>
          <a:bodyPr/>
          <a:lstStyle/>
          <a:p>
            <a:pPr algn="just">
              <a:lnSpc>
                <a:spcPct val="150000"/>
              </a:lnSpc>
              <a:defRPr sz="1800">
                <a:latin typeface="Times New Roman"/>
                <a:ea typeface="Times New Roman"/>
                <a:cs typeface="Times New Roman"/>
                <a:sym typeface="Times New Roman"/>
              </a:defRPr>
            </a:pPr>
            <a:r>
              <a:t>Class diagram is a static diagram. It represents the static view of an application. </a:t>
            </a:r>
          </a:p>
          <a:p>
            <a:pPr algn="just">
              <a:lnSpc>
                <a:spcPct val="150000"/>
              </a:lnSpc>
              <a:defRPr sz="1800">
                <a:latin typeface="Times New Roman"/>
                <a:ea typeface="Times New Roman"/>
                <a:cs typeface="Times New Roman"/>
                <a:sym typeface="Times New Roman"/>
              </a:defRPr>
            </a:pPr>
            <a:r>
              <a:t>Class diagram is not only used for visualizing, describing, and documenting different aspects of a system but also for constructing executable code of the software application. </a:t>
            </a:r>
          </a:p>
          <a:p>
            <a:pPr algn="just">
              <a:lnSpc>
                <a:spcPct val="150000"/>
              </a:lnSpc>
              <a:defRPr sz="1800">
                <a:latin typeface="Times New Roman"/>
                <a:ea typeface="Times New Roman"/>
                <a:cs typeface="Times New Roman"/>
                <a:sym typeface="Times New Roman"/>
              </a:defRPr>
            </a:pPr>
            <a:r>
              <a:t>It is the only diagram that is widely used for construction, and it can be mapped with object-oriented languages.</a:t>
            </a:r>
          </a:p>
          <a:p>
            <a:pPr marL="0" indent="0">
              <a:lnSpc>
                <a:spcPct val="150000"/>
              </a:lnSpc>
              <a:buSzTx/>
              <a:buNone/>
              <a:defRPr sz="1800" b="1">
                <a:latin typeface="Times New Roman"/>
                <a:ea typeface="Times New Roman"/>
                <a:cs typeface="Times New Roman"/>
                <a:sym typeface="Times New Roman"/>
              </a:defRPr>
            </a:pPr>
            <a:r>
              <a:t>Following are the purpose of class diagrams given below:</a:t>
            </a:r>
          </a:p>
          <a:p>
            <a:pPr>
              <a:lnSpc>
                <a:spcPct val="150000"/>
              </a:lnSpc>
              <a:defRPr sz="1800">
                <a:latin typeface="Times New Roman"/>
                <a:ea typeface="Times New Roman"/>
                <a:cs typeface="Times New Roman"/>
                <a:sym typeface="Times New Roman"/>
              </a:defRPr>
            </a:pPr>
            <a:r>
              <a:t>It analyses and designs a static view of an application.</a:t>
            </a:r>
          </a:p>
          <a:p>
            <a:pPr>
              <a:lnSpc>
                <a:spcPct val="150000"/>
              </a:lnSpc>
              <a:defRPr sz="1800">
                <a:latin typeface="Times New Roman"/>
                <a:ea typeface="Times New Roman"/>
                <a:cs typeface="Times New Roman"/>
                <a:sym typeface="Times New Roman"/>
              </a:defRPr>
            </a:pPr>
            <a:r>
              <a:t>It describes the major responsibilities of a system.</a:t>
            </a:r>
          </a:p>
          <a:p>
            <a:pPr>
              <a:lnSpc>
                <a:spcPct val="150000"/>
              </a:lnSpc>
              <a:defRPr sz="1800">
                <a:latin typeface="Times New Roman"/>
                <a:ea typeface="Times New Roman"/>
                <a:cs typeface="Times New Roman"/>
                <a:sym typeface="Times New Roman"/>
              </a:defRPr>
            </a:pPr>
            <a:r>
              <a:t>It is a base for component and deployment diagrams.</a:t>
            </a:r>
          </a:p>
          <a:p>
            <a:pPr>
              <a:lnSpc>
                <a:spcPct val="150000"/>
              </a:lnSpc>
              <a:defRPr sz="1800">
                <a:latin typeface="Times New Roman"/>
                <a:ea typeface="Times New Roman"/>
                <a:cs typeface="Times New Roman"/>
                <a:sym typeface="Times New Roman"/>
              </a:defRPr>
            </a:pPr>
            <a:r>
              <a:t>It incorporates forward and reverse engineering.</a:t>
            </a:r>
          </a:p>
        </p:txBody>
      </p:sp>
      <p:grpSp>
        <p:nvGrpSpPr>
          <p:cNvPr id="456" name="Group 9"/>
          <p:cNvGrpSpPr/>
          <p:nvPr/>
        </p:nvGrpSpPr>
        <p:grpSpPr>
          <a:xfrm>
            <a:off x="114299" y="16987"/>
            <a:ext cx="12039601" cy="817563"/>
            <a:chOff x="0" y="0"/>
            <a:chExt cx="12039600" cy="817562"/>
          </a:xfrm>
        </p:grpSpPr>
        <p:grpSp>
          <p:nvGrpSpPr>
            <p:cNvPr id="454" name="Title 1"/>
            <p:cNvGrpSpPr/>
            <p:nvPr/>
          </p:nvGrpSpPr>
          <p:grpSpPr>
            <a:xfrm>
              <a:off x="1447800" y="65880"/>
              <a:ext cx="10591800" cy="685801"/>
              <a:chOff x="0" y="0"/>
              <a:chExt cx="10591800" cy="685800"/>
            </a:xfrm>
          </p:grpSpPr>
          <p:sp>
            <p:nvSpPr>
              <p:cNvPr id="452"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453" name="Class Diagra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Class Diagram </a:t>
                </a:r>
              </a:p>
            </p:txBody>
          </p:sp>
        </p:grpSp>
        <p:pic>
          <p:nvPicPr>
            <p:cNvPr id="455"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457"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Footer Placeholder 7"/>
          <p:cNvSpPr txBox="1"/>
          <p:nvPr/>
        </p:nvSpPr>
        <p:spPr>
          <a:xfrm>
            <a:off x="4084320" y="6414760"/>
            <a:ext cx="4023360"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88888"/>
                </a:solidFill>
              </a:defRPr>
            </a:lvl1pPr>
          </a:lstStyle>
          <a:p>
            <a:r>
              <a:t>OBJECT ORIENTED TECHNIQUES USING JAVA</a:t>
            </a:r>
          </a:p>
        </p:txBody>
      </p:sp>
      <p:sp>
        <p:nvSpPr>
          <p:cNvPr id="460" name="Content Placeholder 2"/>
          <p:cNvSpPr txBox="1">
            <a:spLocks noGrp="1"/>
          </p:cNvSpPr>
          <p:nvPr>
            <p:ph type="body" idx="1"/>
          </p:nvPr>
        </p:nvSpPr>
        <p:spPr>
          <a:xfrm>
            <a:off x="1184366" y="1097280"/>
            <a:ext cx="10648406" cy="5010015"/>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The following points should be remembered while drawing a class diagram </a:t>
            </a:r>
            <a:r>
              <a:rPr b="0"/>
              <a:t>−</a:t>
            </a:r>
          </a:p>
          <a:p>
            <a:pPr>
              <a:lnSpc>
                <a:spcPct val="150000"/>
              </a:lnSpc>
              <a:defRPr sz="1800">
                <a:latin typeface="Times New Roman"/>
                <a:ea typeface="Times New Roman"/>
                <a:cs typeface="Times New Roman"/>
                <a:sym typeface="Times New Roman"/>
              </a:defRPr>
            </a:pPr>
            <a:r>
              <a:t>The name of the class diagram should be meaningful to describe the aspect of the system.</a:t>
            </a:r>
          </a:p>
          <a:p>
            <a:pPr>
              <a:lnSpc>
                <a:spcPct val="150000"/>
              </a:lnSpc>
              <a:defRPr sz="1800">
                <a:latin typeface="Times New Roman"/>
                <a:ea typeface="Times New Roman"/>
                <a:cs typeface="Times New Roman"/>
                <a:sym typeface="Times New Roman"/>
              </a:defRPr>
            </a:pPr>
            <a:r>
              <a:t>Each element and their relationships should be identified in advance.</a:t>
            </a:r>
          </a:p>
          <a:p>
            <a:pPr>
              <a:lnSpc>
                <a:spcPct val="150000"/>
              </a:lnSpc>
              <a:defRPr sz="1800">
                <a:latin typeface="Times New Roman"/>
                <a:ea typeface="Times New Roman"/>
                <a:cs typeface="Times New Roman"/>
                <a:sym typeface="Times New Roman"/>
              </a:defRPr>
            </a:pPr>
            <a:r>
              <a:t>Responsibility (attributes and methods) of each class should be clearly identified</a:t>
            </a:r>
          </a:p>
          <a:p>
            <a:pPr>
              <a:lnSpc>
                <a:spcPct val="150000"/>
              </a:lnSpc>
              <a:defRPr sz="1800">
                <a:latin typeface="Times New Roman"/>
                <a:ea typeface="Times New Roman"/>
                <a:cs typeface="Times New Roman"/>
                <a:sym typeface="Times New Roman"/>
              </a:defRPr>
            </a:pPr>
            <a:r>
              <a:t>For each class, minimum number of properties should be specified, as unnecessary properties will make the diagram complicated.</a:t>
            </a:r>
          </a:p>
          <a:p>
            <a:pPr>
              <a:lnSpc>
                <a:spcPct val="150000"/>
              </a:lnSpc>
              <a:defRPr sz="1800">
                <a:latin typeface="Times New Roman"/>
                <a:ea typeface="Times New Roman"/>
                <a:cs typeface="Times New Roman"/>
                <a:sym typeface="Times New Roman"/>
              </a:defRPr>
            </a:pPr>
            <a:r>
              <a:t>Use notes whenever required to describe some aspect of the diagram. At the end of the drawing it should be understandable to the developer/coder.</a:t>
            </a:r>
          </a:p>
          <a:p>
            <a:pPr>
              <a:lnSpc>
                <a:spcPct val="150000"/>
              </a:lnSpc>
              <a:defRPr sz="1800">
                <a:latin typeface="Times New Roman"/>
                <a:ea typeface="Times New Roman"/>
                <a:cs typeface="Times New Roman"/>
                <a:sym typeface="Times New Roman"/>
              </a:defRPr>
            </a:pPr>
            <a:r>
              <a:t>Finally, before making the final version, the diagram should be drawn on plain paper and reworked as many times as possible to make it correct.</a:t>
            </a:r>
          </a:p>
        </p:txBody>
      </p:sp>
      <p:grpSp>
        <p:nvGrpSpPr>
          <p:cNvPr id="465" name="Group 3"/>
          <p:cNvGrpSpPr/>
          <p:nvPr/>
        </p:nvGrpSpPr>
        <p:grpSpPr>
          <a:xfrm>
            <a:off x="76199" y="104072"/>
            <a:ext cx="12039601" cy="817564"/>
            <a:chOff x="0" y="0"/>
            <a:chExt cx="12039600" cy="817562"/>
          </a:xfrm>
        </p:grpSpPr>
        <p:grpSp>
          <p:nvGrpSpPr>
            <p:cNvPr id="463" name="Title 1"/>
            <p:cNvGrpSpPr/>
            <p:nvPr/>
          </p:nvGrpSpPr>
          <p:grpSpPr>
            <a:xfrm>
              <a:off x="1447800" y="65880"/>
              <a:ext cx="10591800" cy="685801"/>
              <a:chOff x="0" y="0"/>
              <a:chExt cx="10591800" cy="685800"/>
            </a:xfrm>
          </p:grpSpPr>
          <p:sp>
            <p:nvSpPr>
              <p:cNvPr id="461"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462" name="Class Diagra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Class Diagram </a:t>
                </a:r>
              </a:p>
            </p:txBody>
          </p:sp>
        </p:grpSp>
        <p:pic>
          <p:nvPicPr>
            <p:cNvPr id="464"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466"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24"/>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157" name="Rectangle 20"/>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grpSp>
        <p:nvGrpSpPr>
          <p:cNvPr id="160" name="Rectangle 6"/>
          <p:cNvGrpSpPr/>
          <p:nvPr/>
        </p:nvGrpSpPr>
        <p:grpSpPr>
          <a:xfrm>
            <a:off x="1524000" y="823697"/>
            <a:ext cx="9144000" cy="486208"/>
            <a:chOff x="0" y="0"/>
            <a:chExt cx="9144000" cy="486206"/>
          </a:xfrm>
        </p:grpSpPr>
        <p:sp>
          <p:nvSpPr>
            <p:cNvPr id="158" name="Rectangle"/>
            <p:cNvSpPr/>
            <p:nvPr/>
          </p:nvSpPr>
          <p:spPr>
            <a:xfrm>
              <a:off x="0" y="14503"/>
              <a:ext cx="9144000" cy="457201"/>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b="1">
                  <a:solidFill>
                    <a:srgbClr val="FFFFFF"/>
                  </a:solidFill>
                  <a:latin typeface="Arial"/>
                  <a:ea typeface="Arial"/>
                  <a:cs typeface="Arial"/>
                  <a:sym typeface="Arial"/>
                </a:defRPr>
              </a:pPr>
              <a:endParaRPr/>
            </a:p>
          </p:txBody>
        </p:sp>
        <p:sp>
          <p:nvSpPr>
            <p:cNvPr id="159" name="Pre-requisites"/>
            <p:cNvSpPr txBox="1"/>
            <p:nvPr/>
          </p:nvSpPr>
          <p:spPr>
            <a:xfrm>
              <a:off x="50482" y="-1"/>
              <a:ext cx="9043036"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Arial"/>
                  <a:ea typeface="Arial"/>
                  <a:cs typeface="Arial"/>
                  <a:sym typeface="Arial"/>
                </a:defRPr>
              </a:lvl1pPr>
            </a:lstStyle>
            <a:p>
              <a:r>
                <a:t>Pre-requisites</a:t>
              </a:r>
            </a:p>
          </p:txBody>
        </p:sp>
      </p:grpSp>
      <p:grpSp>
        <p:nvGrpSpPr>
          <p:cNvPr id="163" name="Rectangle 12"/>
          <p:cNvGrpSpPr/>
          <p:nvPr/>
        </p:nvGrpSpPr>
        <p:grpSpPr>
          <a:xfrm>
            <a:off x="1752600" y="1752600"/>
            <a:ext cx="8686800" cy="3352800"/>
            <a:chOff x="0" y="0"/>
            <a:chExt cx="8686800" cy="3352800"/>
          </a:xfrm>
        </p:grpSpPr>
        <p:sp>
          <p:nvSpPr>
            <p:cNvPr id="161" name="Rectangle"/>
            <p:cNvSpPr/>
            <p:nvPr/>
          </p:nvSpPr>
          <p:spPr>
            <a:xfrm>
              <a:off x="0" y="0"/>
              <a:ext cx="8686800" cy="3352800"/>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endParaRPr/>
            </a:p>
          </p:txBody>
        </p:sp>
        <p:sp>
          <p:nvSpPr>
            <p:cNvPr id="162" name="Student must know at least the basics of how to use a computer and should be able to start a command line shell.…"/>
            <p:cNvSpPr txBox="1"/>
            <p:nvPr/>
          </p:nvSpPr>
          <p:spPr>
            <a:xfrm>
              <a:off x="58419" y="1049109"/>
              <a:ext cx="8569961" cy="1254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marL="342900" indent="-342900">
                <a:buSzPct val="100000"/>
                <a:buFont typeface="Arial"/>
                <a:buChar char="•"/>
                <a:defRPr sz="2000"/>
              </a:pPr>
              <a:r>
                <a:t>Student must know at least the basics of how to use a computer and should be able to start a command line shell.</a:t>
              </a:r>
            </a:p>
            <a:p>
              <a:pPr marL="342900" indent="-342900">
                <a:buSzPct val="100000"/>
                <a:buFont typeface="Arial"/>
                <a:buChar char="•"/>
                <a:defRPr sz="2000"/>
              </a:pPr>
              <a:r>
                <a:t>Knowledge of basic programming concepts, as covered in ‘Programming Basic” course is necessary.</a:t>
              </a:r>
            </a:p>
          </p:txBody>
        </p:sp>
      </p:grpSp>
      <p:grpSp>
        <p:nvGrpSpPr>
          <p:cNvPr id="166" name="Rectangle 21"/>
          <p:cNvGrpSpPr/>
          <p:nvPr/>
        </p:nvGrpSpPr>
        <p:grpSpPr>
          <a:xfrm>
            <a:off x="2743200" y="-205425"/>
            <a:ext cx="7924800" cy="1249050"/>
            <a:chOff x="0" y="0"/>
            <a:chExt cx="7924800" cy="1249049"/>
          </a:xfrm>
        </p:grpSpPr>
        <p:sp>
          <p:nvSpPr>
            <p:cNvPr id="164"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165" name="DEPARTMENT OF COMPUTER SCIENCE &amp; ENGINEERING…"/>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COMPUTER SCIENCE &amp; ENGINEERING</a:t>
              </a:r>
            </a:p>
            <a:p>
              <a:pPr algn="ctr">
                <a:defRPr sz="2000" b="1">
                  <a:latin typeface="Times New Roman"/>
                  <a:ea typeface="Times New Roman"/>
                  <a:cs typeface="Times New Roman"/>
                  <a:sym typeface="Times New Roman"/>
                </a:defRPr>
              </a:pPr>
              <a:r>
                <a:t>ESTD. 2001</a:t>
              </a:r>
              <a:br/>
              <a:endParaRPr/>
            </a:p>
          </p:txBody>
        </p:sp>
      </p:grpSp>
      <p:sp>
        <p:nvSpPr>
          <p:cNvPr id="167" name="TextBox 17"/>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168" name="Slide Number Placeholder 18"/>
          <p:cNvSpPr txBox="1">
            <a:spLocks noGrp="1"/>
          </p:cNvSpPr>
          <p:nvPr>
            <p:ph type="sldNum" sz="quarter" idx="2"/>
          </p:nvPr>
        </p:nvSpPr>
        <p:spPr>
          <a:xfrm>
            <a:off x="9677400" y="6356355"/>
            <a:ext cx="220003" cy="3330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grpSp>
        <p:nvGrpSpPr>
          <p:cNvPr id="171" name="Rectangle 19"/>
          <p:cNvGrpSpPr/>
          <p:nvPr/>
        </p:nvGrpSpPr>
        <p:grpSpPr>
          <a:xfrm>
            <a:off x="2743200" y="-205425"/>
            <a:ext cx="7924800" cy="1249050"/>
            <a:chOff x="0" y="0"/>
            <a:chExt cx="7924800" cy="1249049"/>
          </a:xfrm>
        </p:grpSpPr>
        <p:sp>
          <p:nvSpPr>
            <p:cNvPr id="169"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170"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pic>
        <p:nvPicPr>
          <p:cNvPr id="172" name="Picture 23" descr="Picture 23"/>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ontent Placeholder 2"/>
          <p:cNvSpPr txBox="1">
            <a:spLocks noGrp="1"/>
          </p:cNvSpPr>
          <p:nvPr>
            <p:ph type="body" idx="1"/>
          </p:nvPr>
        </p:nvSpPr>
        <p:spPr>
          <a:xfrm>
            <a:off x="1210491" y="1140822"/>
            <a:ext cx="10580915" cy="5183778"/>
          </a:xfrm>
          <a:prstGeom prst="rect">
            <a:avLst/>
          </a:prstGeom>
        </p:spPr>
        <p:txBody>
          <a:bodyPr/>
          <a:lstStyle/>
          <a:p>
            <a:pPr algn="just">
              <a:buSzTx/>
              <a:buNone/>
              <a:defRPr sz="1800" b="1">
                <a:latin typeface="Times New Roman"/>
                <a:ea typeface="Times New Roman"/>
                <a:cs typeface="Times New Roman"/>
                <a:sym typeface="Times New Roman"/>
              </a:defRPr>
            </a:pPr>
            <a:r>
              <a:t>Attributes</a:t>
            </a:r>
          </a:p>
          <a:p>
            <a:pPr algn="just">
              <a:lnSpc>
                <a:spcPct val="150000"/>
              </a:lnSpc>
              <a:defRPr sz="1800"/>
            </a:pPr>
            <a:r>
              <a:t> </a:t>
            </a:r>
            <a:r>
              <a:rPr>
                <a:latin typeface="Times New Roman"/>
                <a:ea typeface="Times New Roman"/>
                <a:cs typeface="Times New Roman"/>
                <a:sym typeface="Times New Roman"/>
              </a:rPr>
              <a:t>An</a:t>
            </a:r>
            <a:r>
              <a:rPr b="1">
                <a:latin typeface="Times New Roman"/>
                <a:ea typeface="Times New Roman"/>
                <a:cs typeface="Times New Roman"/>
                <a:sym typeface="Times New Roman"/>
              </a:rPr>
              <a:t> attribute </a:t>
            </a:r>
            <a:r>
              <a:rPr>
                <a:latin typeface="Times New Roman"/>
                <a:ea typeface="Times New Roman"/>
                <a:cs typeface="Times New Roman"/>
                <a:sym typeface="Times New Roman"/>
              </a:rPr>
              <a:t>is a named property of a</a:t>
            </a:r>
            <a:r>
              <a:rPr i="1">
                <a:latin typeface="Times New Roman"/>
                <a:ea typeface="Times New Roman"/>
                <a:cs typeface="Times New Roman"/>
                <a:sym typeface="Times New Roman"/>
              </a:rPr>
              <a:t> </a:t>
            </a:r>
            <a:r>
              <a:rPr>
                <a:latin typeface="Times New Roman"/>
                <a:ea typeface="Times New Roman"/>
                <a:cs typeface="Times New Roman"/>
                <a:sym typeface="Times New Roman"/>
              </a:rPr>
              <a:t>class that describes a range of values that instances of the property may hold.</a:t>
            </a:r>
          </a:p>
          <a:p>
            <a:pPr algn="just">
              <a:lnSpc>
                <a:spcPct val="150000"/>
              </a:lnSpc>
              <a:defRPr sz="1800">
                <a:latin typeface="Times New Roman"/>
                <a:ea typeface="Times New Roman"/>
                <a:cs typeface="Times New Roman"/>
                <a:sym typeface="Times New Roman"/>
              </a:defRPr>
            </a:pPr>
            <a:r>
              <a:t> A class may have any number of attributes or no attributes at all.</a:t>
            </a:r>
          </a:p>
          <a:p>
            <a:pPr algn="just">
              <a:lnSpc>
                <a:spcPct val="150000"/>
              </a:lnSpc>
              <a:defRPr sz="1800">
                <a:latin typeface="Times New Roman"/>
                <a:ea typeface="Times New Roman"/>
                <a:cs typeface="Times New Roman"/>
                <a:sym typeface="Times New Roman"/>
              </a:defRPr>
            </a:pPr>
            <a:r>
              <a:t> An attribute represents some property of the thing you are modeling that is shared by all objects of that class</a:t>
            </a:r>
            <a:r>
              <a:rPr>
                <a:latin typeface="+mj-lt"/>
                <a:ea typeface="+mj-ea"/>
                <a:cs typeface="+mj-cs"/>
                <a:sym typeface="Calibri"/>
              </a:rPr>
              <a:t>.</a:t>
            </a:r>
          </a:p>
          <a:p>
            <a:pPr>
              <a:buSzTx/>
              <a:buNone/>
              <a:defRPr sz="2000"/>
            </a:pPr>
            <a:r>
              <a:t> </a:t>
            </a:r>
          </a:p>
        </p:txBody>
      </p:sp>
      <p:grpSp>
        <p:nvGrpSpPr>
          <p:cNvPr id="473" name="Group 10"/>
          <p:cNvGrpSpPr/>
          <p:nvPr/>
        </p:nvGrpSpPr>
        <p:grpSpPr>
          <a:xfrm>
            <a:off x="-1" y="0"/>
            <a:ext cx="12039601" cy="817563"/>
            <a:chOff x="0" y="0"/>
            <a:chExt cx="12039600" cy="817562"/>
          </a:xfrm>
        </p:grpSpPr>
        <p:grpSp>
          <p:nvGrpSpPr>
            <p:cNvPr id="471" name="Title 1"/>
            <p:cNvGrpSpPr/>
            <p:nvPr/>
          </p:nvGrpSpPr>
          <p:grpSpPr>
            <a:xfrm>
              <a:off x="1447800" y="65880"/>
              <a:ext cx="10591800" cy="685801"/>
              <a:chOff x="0" y="0"/>
              <a:chExt cx="10591800" cy="685800"/>
            </a:xfrm>
          </p:grpSpPr>
          <p:sp>
            <p:nvSpPr>
              <p:cNvPr id="469"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470" name="Class Diagra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Class Diagram </a:t>
                </a:r>
              </a:p>
            </p:txBody>
          </p:sp>
        </p:grpSp>
        <p:pic>
          <p:nvPicPr>
            <p:cNvPr id="472"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474" name="Date Placeholder 4"/>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Class Diagram"/>
          <p:cNvSpPr txBox="1">
            <a:spLocks noGrp="1"/>
          </p:cNvSpPr>
          <p:nvPr>
            <p:ph type="title"/>
          </p:nvPr>
        </p:nvSpPr>
        <p:spPr>
          <a:prstGeom prst="rect">
            <a:avLst/>
          </a:prstGeom>
        </p:spPr>
        <p:txBody>
          <a:bodyPr/>
          <a:lstStyle/>
          <a:p>
            <a:r>
              <a:t>Class Diagram</a:t>
            </a:r>
          </a:p>
        </p:txBody>
      </p:sp>
      <p:pic>
        <p:nvPicPr>
          <p:cNvPr id="477" name="Image" descr="Image"/>
          <p:cNvPicPr>
            <a:picLocks noChangeAspect="1"/>
          </p:cNvPicPr>
          <p:nvPr/>
        </p:nvPicPr>
        <p:blipFill>
          <a:blip r:embed="rId2"/>
          <a:stretch>
            <a:fillRect/>
          </a:stretch>
        </p:blipFill>
        <p:spPr>
          <a:xfrm>
            <a:off x="5656990" y="2147723"/>
            <a:ext cx="5791201" cy="3810001"/>
          </a:xfrm>
          <a:prstGeom prst="rect">
            <a:avLst/>
          </a:prstGeom>
          <a:ln w="12700">
            <a:miter lim="400000"/>
          </a:ln>
        </p:spPr>
      </p:pic>
      <p:sp>
        <p:nvSpPr>
          <p:cNvPr id="478" name="A class is represented as a box with 3 compartments. The uppermost one contains the class name. The middle one contains the class attributes and the last one contains the class methods. Like this:"/>
          <p:cNvSpPr txBox="1"/>
          <p:nvPr/>
        </p:nvSpPr>
        <p:spPr>
          <a:xfrm>
            <a:off x="193893" y="1574147"/>
            <a:ext cx="5410558" cy="1817674"/>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2300"/>
            </a:lvl1pPr>
          </a:lstStyle>
          <a:p>
            <a:r>
              <a:t>A class is represented as a box with 3 compartments. The uppermost one contains the class name. The middle one contains the class attributes and the last one contains the class methods. Like this:</a:t>
            </a:r>
          </a:p>
        </p:txBody>
      </p:sp>
      <p:sp>
        <p:nvSpPr>
          <p:cNvPr id="479" name="They adhere to the following convention:…"/>
          <p:cNvSpPr txBox="1"/>
          <p:nvPr/>
        </p:nvSpPr>
        <p:spPr>
          <a:xfrm>
            <a:off x="146348" y="3431995"/>
            <a:ext cx="5423258" cy="2791282"/>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solidFill>
                  <a:srgbClr val="FFFFFF"/>
                </a:solidFill>
              </a:defRPr>
            </a:pPr>
            <a:r>
              <a:t>They adhere to the following convention:</a:t>
            </a:r>
          </a:p>
          <a:p>
            <a:pPr algn="ctr">
              <a:defRPr sz="2000"/>
            </a:pPr>
            <a:r>
              <a:t>attribute name : type</a:t>
            </a:r>
          </a:p>
          <a:p>
            <a:pPr algn="ctr">
              <a:defRPr sz="2000"/>
            </a:pPr>
            <a:r>
              <a:t>method name (parameter: type)</a:t>
            </a:r>
          </a:p>
          <a:p>
            <a:pPr>
              <a:defRPr sz="2000">
                <a:solidFill>
                  <a:srgbClr val="FFFFFF"/>
                </a:solidFill>
              </a:defRPr>
            </a:pPr>
            <a:r>
              <a:t>	if you’d like to set a default value to an attribute do as above balance : </a:t>
            </a:r>
          </a:p>
          <a:p>
            <a:pPr algn="ctr">
              <a:defRPr sz="2000"/>
            </a:pPr>
            <a:r>
              <a:t>Dollars = 0</a:t>
            </a:r>
          </a:p>
          <a:p>
            <a:pPr>
              <a:defRPr sz="2000">
                <a:solidFill>
                  <a:srgbClr val="FFFFFF"/>
                </a:solidFill>
              </a:defRPr>
            </a:pPr>
            <a:r>
              <a:t>	if a method doesn’t take any parameters then leave the parentheses empty. </a:t>
            </a:r>
          </a:p>
          <a:p>
            <a:pPr algn="ctr">
              <a:defRPr sz="2000"/>
            </a:pPr>
            <a:r>
              <a:t>Ex: checkBalance()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Visibility of class members"/>
          <p:cNvSpPr txBox="1">
            <a:spLocks noGrp="1"/>
          </p:cNvSpPr>
          <p:nvPr>
            <p:ph type="title"/>
          </p:nvPr>
        </p:nvSpPr>
        <p:spPr>
          <a:prstGeom prst="rect">
            <a:avLst/>
          </a:prstGeom>
        </p:spPr>
        <p:txBody>
          <a:bodyPr/>
          <a:lstStyle/>
          <a:p>
            <a:r>
              <a:t>Visibility of class members</a:t>
            </a:r>
          </a:p>
        </p:txBody>
      </p:sp>
      <p:sp>
        <p:nvSpPr>
          <p:cNvPr id="482" name="Class members (attributes and methods) have a specific visibility assigned to them."/>
          <p:cNvSpPr txBox="1"/>
          <p:nvPr/>
        </p:nvSpPr>
        <p:spPr>
          <a:xfrm>
            <a:off x="970984" y="1637664"/>
            <a:ext cx="10005899"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2100">
                <a:solidFill>
                  <a:srgbClr val="292929"/>
                </a:solidFill>
                <a:latin typeface="+mn-lt"/>
                <a:ea typeface="+mn-ea"/>
                <a:cs typeface="+mn-cs"/>
                <a:sym typeface="Helvetica"/>
              </a:defRPr>
            </a:lvl1pPr>
          </a:lstStyle>
          <a:p>
            <a:r>
              <a:t>Class members (attributes and methods) have a specific visibility assigned to them. </a:t>
            </a:r>
          </a:p>
        </p:txBody>
      </p:sp>
      <p:pic>
        <p:nvPicPr>
          <p:cNvPr id="483" name="Image" descr="Image"/>
          <p:cNvPicPr>
            <a:picLocks noChangeAspect="1"/>
          </p:cNvPicPr>
          <p:nvPr/>
        </p:nvPicPr>
        <p:blipFill>
          <a:blip r:embed="rId2"/>
          <a:stretch>
            <a:fillRect/>
          </a:stretch>
        </p:blipFill>
        <p:spPr>
          <a:xfrm>
            <a:off x="3038452" y="2205864"/>
            <a:ext cx="6115096" cy="376313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Example"/>
          <p:cNvSpPr txBox="1">
            <a:spLocks noGrp="1"/>
          </p:cNvSpPr>
          <p:nvPr>
            <p:ph type="title"/>
          </p:nvPr>
        </p:nvSpPr>
        <p:spPr>
          <a:prstGeom prst="rect">
            <a:avLst/>
          </a:prstGeom>
        </p:spPr>
        <p:txBody>
          <a:bodyPr/>
          <a:lstStyle/>
          <a:p>
            <a:r>
              <a:t>Example</a:t>
            </a:r>
          </a:p>
        </p:txBody>
      </p:sp>
      <p:sp>
        <p:nvSpPr>
          <p:cNvPr id="486" name="Let’s specifiy the visibility of the members of the BankAccount class above."/>
          <p:cNvSpPr txBox="1"/>
          <p:nvPr/>
        </p:nvSpPr>
        <p:spPr>
          <a:xfrm>
            <a:off x="1186303" y="1485081"/>
            <a:ext cx="893441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2100">
                <a:solidFill>
                  <a:srgbClr val="292929"/>
                </a:solidFill>
                <a:latin typeface="+mn-lt"/>
                <a:ea typeface="+mn-ea"/>
                <a:cs typeface="+mn-cs"/>
                <a:sym typeface="Helvetica"/>
              </a:defRPr>
            </a:lvl1pPr>
          </a:lstStyle>
          <a:p>
            <a:r>
              <a:t>Let’s specifiy the visibility of the members of the BankAccount class above.</a:t>
            </a:r>
          </a:p>
        </p:txBody>
      </p:sp>
      <p:pic>
        <p:nvPicPr>
          <p:cNvPr id="487" name="Image" descr="Image"/>
          <p:cNvPicPr>
            <a:picLocks noChangeAspect="1"/>
          </p:cNvPicPr>
          <p:nvPr/>
        </p:nvPicPr>
        <p:blipFill>
          <a:blip r:embed="rId2"/>
          <a:stretch>
            <a:fillRect/>
          </a:stretch>
        </p:blipFill>
        <p:spPr>
          <a:xfrm>
            <a:off x="3225800" y="2211290"/>
            <a:ext cx="5740400" cy="388620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Double-click to edit"/>
          <p:cNvSpPr txBox="1">
            <a:spLocks noGrp="1"/>
          </p:cNvSpPr>
          <p:nvPr>
            <p:ph type="body" idx="1"/>
          </p:nvPr>
        </p:nvSpPr>
        <p:spPr>
          <a:prstGeom prst="rect">
            <a:avLst/>
          </a:prstGeom>
        </p:spPr>
        <p:txBody>
          <a:bodyPr/>
          <a:lstStyle/>
          <a:p>
            <a:endParaRPr/>
          </a:p>
        </p:txBody>
      </p:sp>
      <p:pic>
        <p:nvPicPr>
          <p:cNvPr id="490" name="Image" descr="Image"/>
          <p:cNvPicPr>
            <a:picLocks noChangeAspect="1"/>
          </p:cNvPicPr>
          <p:nvPr/>
        </p:nvPicPr>
        <p:blipFill>
          <a:blip r:embed="rId2"/>
          <a:stretch>
            <a:fillRect/>
          </a:stretch>
        </p:blipFill>
        <p:spPr>
          <a:xfrm>
            <a:off x="0" y="476794"/>
            <a:ext cx="12192000" cy="590441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Content Placeholder 2"/>
          <p:cNvSpPr txBox="1">
            <a:spLocks noGrp="1"/>
          </p:cNvSpPr>
          <p:nvPr>
            <p:ph type="body" idx="1"/>
          </p:nvPr>
        </p:nvSpPr>
        <p:spPr>
          <a:xfrm>
            <a:off x="838200" y="1053737"/>
            <a:ext cx="10515600" cy="5123227"/>
          </a:xfrm>
          <a:prstGeom prst="rect">
            <a:avLst/>
          </a:prstGeom>
        </p:spPr>
        <p:txBody>
          <a:bodyPr/>
          <a:lstStyle>
            <a:lvl1pPr>
              <a:lnSpc>
                <a:spcPct val="150000"/>
              </a:lnSpc>
              <a:defRPr sz="1800">
                <a:latin typeface="Times New Roman"/>
                <a:ea typeface="Times New Roman"/>
                <a:cs typeface="Times New Roman"/>
                <a:sym typeface="Times New Roman"/>
              </a:defRPr>
            </a:lvl1pPr>
          </a:lstStyle>
          <a:p>
            <a:r>
              <a:t>The following diagram is an example of an Order System of an application. It describes a particular aspect of the entire application.</a:t>
            </a:r>
          </a:p>
        </p:txBody>
      </p:sp>
      <p:pic>
        <p:nvPicPr>
          <p:cNvPr id="493" name="Picture 3" descr="Picture 3"/>
          <p:cNvPicPr>
            <a:picLocks noChangeAspect="1"/>
          </p:cNvPicPr>
          <p:nvPr/>
        </p:nvPicPr>
        <p:blipFill>
          <a:blip r:embed="rId2"/>
          <a:srcRect l="34805" t="27587" r="34802" b="30784"/>
          <a:stretch>
            <a:fillRect/>
          </a:stretch>
        </p:blipFill>
        <p:spPr>
          <a:xfrm>
            <a:off x="2994723" y="2360023"/>
            <a:ext cx="6210238" cy="3816941"/>
          </a:xfrm>
          <a:prstGeom prst="rect">
            <a:avLst/>
          </a:prstGeom>
          <a:ln w="12700">
            <a:miter lim="400000"/>
          </a:ln>
        </p:spPr>
      </p:pic>
      <p:grpSp>
        <p:nvGrpSpPr>
          <p:cNvPr id="498" name="Group 4"/>
          <p:cNvGrpSpPr/>
          <p:nvPr/>
        </p:nvGrpSpPr>
        <p:grpSpPr>
          <a:xfrm>
            <a:off x="-1" y="0"/>
            <a:ext cx="12039601" cy="817563"/>
            <a:chOff x="0" y="0"/>
            <a:chExt cx="12039600" cy="817562"/>
          </a:xfrm>
        </p:grpSpPr>
        <p:grpSp>
          <p:nvGrpSpPr>
            <p:cNvPr id="496" name="Title 1"/>
            <p:cNvGrpSpPr/>
            <p:nvPr/>
          </p:nvGrpSpPr>
          <p:grpSpPr>
            <a:xfrm>
              <a:off x="1447800" y="65880"/>
              <a:ext cx="10591800" cy="685801"/>
              <a:chOff x="0" y="0"/>
              <a:chExt cx="10591800" cy="685800"/>
            </a:xfrm>
          </p:grpSpPr>
          <p:sp>
            <p:nvSpPr>
              <p:cNvPr id="494"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495" name="Class Diagra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Class Diagram </a:t>
                </a:r>
              </a:p>
            </p:txBody>
          </p:sp>
        </p:grpSp>
        <p:pic>
          <p:nvPicPr>
            <p:cNvPr id="497" name="Picture 2" descr="Picture 2"/>
            <p:cNvPicPr>
              <a:picLocks noChangeAspect="1"/>
            </p:cNvPicPr>
            <p:nvPr/>
          </p:nvPicPr>
          <p:blipFill>
            <a:blip r:embed="rId3"/>
            <a:stretch>
              <a:fillRect/>
            </a:stretch>
          </p:blipFill>
          <p:spPr>
            <a:xfrm>
              <a:off x="-1" y="0"/>
              <a:ext cx="1447801" cy="817563"/>
            </a:xfrm>
            <a:prstGeom prst="rect">
              <a:avLst/>
            </a:prstGeom>
            <a:ln w="12700" cap="flat">
              <a:noFill/>
              <a:miter lim="400000"/>
            </a:ln>
            <a:effectLst/>
          </p:spPr>
        </p:pic>
      </p:grpSp>
      <p:sp>
        <p:nvSpPr>
          <p:cNvPr id="499"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ontent Placeholder 2"/>
          <p:cNvSpPr txBox="1">
            <a:spLocks noGrp="1"/>
          </p:cNvSpPr>
          <p:nvPr>
            <p:ph type="body" sz="half" idx="1"/>
          </p:nvPr>
        </p:nvSpPr>
        <p:spPr>
          <a:xfrm>
            <a:off x="1158240" y="1136515"/>
            <a:ext cx="10343606" cy="2686549"/>
          </a:xfrm>
          <a:prstGeom prst="rect">
            <a:avLst/>
          </a:prstGeom>
        </p:spPr>
        <p:txBody>
          <a:bodyPr/>
          <a:lstStyle/>
          <a:p>
            <a:pPr algn="just">
              <a:lnSpc>
                <a:spcPct val="150000"/>
              </a:lnSpc>
              <a:buSzTx/>
              <a:buNone/>
              <a:defRPr sz="1800" b="1">
                <a:latin typeface="Times New Roman"/>
                <a:ea typeface="Times New Roman"/>
                <a:cs typeface="Times New Roman"/>
                <a:sym typeface="Times New Roman"/>
              </a:defRPr>
            </a:pPr>
            <a:r>
              <a:t>Object</a:t>
            </a:r>
          </a:p>
          <a:p>
            <a:pPr algn="just">
              <a:lnSpc>
                <a:spcPct val="150000"/>
              </a:lnSpc>
              <a:defRPr sz="1800">
                <a:latin typeface="Times New Roman"/>
                <a:ea typeface="Times New Roman"/>
                <a:cs typeface="Times New Roman"/>
                <a:sym typeface="Times New Roman"/>
              </a:defRPr>
            </a:pPr>
            <a:r>
              <a:t> An object is a concept, abstraction, or thing with identity that has meaning for an application.</a:t>
            </a:r>
          </a:p>
          <a:p>
            <a:pPr algn="just">
              <a:lnSpc>
                <a:spcPct val="150000"/>
              </a:lnSpc>
              <a:defRPr sz="1800">
                <a:latin typeface="Times New Roman"/>
                <a:ea typeface="Times New Roman"/>
                <a:cs typeface="Times New Roman"/>
                <a:sym typeface="Times New Roman"/>
              </a:defRPr>
            </a:pPr>
            <a:r>
              <a:t>Objects often appear as proper nouns or specific references in problem descriptions and discussions with users.</a:t>
            </a:r>
          </a:p>
          <a:p>
            <a:pPr algn="just">
              <a:lnSpc>
                <a:spcPct val="150000"/>
              </a:lnSpc>
              <a:defRPr sz="1800">
                <a:latin typeface="Times New Roman"/>
                <a:ea typeface="Times New Roman"/>
                <a:cs typeface="Times New Roman"/>
                <a:sym typeface="Times New Roman"/>
              </a:defRPr>
            </a:pPr>
            <a:r>
              <a:t> Some objects have real-world entity like table, tree</a:t>
            </a:r>
          </a:p>
        </p:txBody>
      </p:sp>
      <p:sp>
        <p:nvSpPr>
          <p:cNvPr id="502"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pic>
        <p:nvPicPr>
          <p:cNvPr id="503" name="Picture 2" descr="Picture 2"/>
          <p:cNvPicPr>
            <a:picLocks noChangeAspect="1"/>
          </p:cNvPicPr>
          <p:nvPr/>
        </p:nvPicPr>
        <p:blipFill>
          <a:blip r:embed="rId2"/>
          <a:stretch>
            <a:fillRect/>
          </a:stretch>
        </p:blipFill>
        <p:spPr>
          <a:xfrm>
            <a:off x="1987023" y="4061005"/>
            <a:ext cx="7995178" cy="2057402"/>
          </a:xfrm>
          <a:prstGeom prst="rect">
            <a:avLst/>
          </a:prstGeom>
          <a:ln w="12700">
            <a:miter lim="400000"/>
          </a:ln>
        </p:spPr>
      </p:pic>
      <p:grpSp>
        <p:nvGrpSpPr>
          <p:cNvPr id="508" name="Group 9"/>
          <p:cNvGrpSpPr/>
          <p:nvPr/>
        </p:nvGrpSpPr>
        <p:grpSpPr>
          <a:xfrm>
            <a:off x="-1" y="18506"/>
            <a:ext cx="12039601" cy="817563"/>
            <a:chOff x="0" y="0"/>
            <a:chExt cx="12039600" cy="817562"/>
          </a:xfrm>
        </p:grpSpPr>
        <p:grpSp>
          <p:nvGrpSpPr>
            <p:cNvPr id="506" name="Title 1"/>
            <p:cNvGrpSpPr/>
            <p:nvPr/>
          </p:nvGrpSpPr>
          <p:grpSpPr>
            <a:xfrm>
              <a:off x="1447800" y="65880"/>
              <a:ext cx="10591800" cy="685801"/>
              <a:chOff x="0" y="0"/>
              <a:chExt cx="10591800" cy="685800"/>
            </a:xfrm>
          </p:grpSpPr>
          <p:sp>
            <p:nvSpPr>
              <p:cNvPr id="504"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505" name="Object Diagra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Object Diagram </a:t>
                </a:r>
              </a:p>
            </p:txBody>
          </p:sp>
        </p:grpSp>
        <p:pic>
          <p:nvPicPr>
            <p:cNvPr id="507" name="Picture 2" descr="Picture 2"/>
            <p:cNvPicPr>
              <a:picLocks noChangeAspect="1"/>
            </p:cNvPicPr>
            <p:nvPr/>
          </p:nvPicPr>
          <p:blipFill>
            <a:blip r:embed="rId3"/>
            <a:stretch>
              <a:fillRect/>
            </a:stretch>
          </p:blipFill>
          <p:spPr>
            <a:xfrm>
              <a:off x="-1" y="0"/>
              <a:ext cx="1447801" cy="817563"/>
            </a:xfrm>
            <a:prstGeom prst="rect">
              <a:avLst/>
            </a:prstGeom>
            <a:ln w="12700" cap="flat">
              <a:noFill/>
              <a:miter lim="400000"/>
            </a:ln>
            <a:effectLst/>
          </p:spPr>
        </p:pic>
      </p:gr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Content Placeholder 2"/>
          <p:cNvSpPr txBox="1">
            <a:spLocks noGrp="1"/>
          </p:cNvSpPr>
          <p:nvPr>
            <p:ph type="body" sz="quarter" idx="1"/>
          </p:nvPr>
        </p:nvSpPr>
        <p:spPr>
          <a:xfrm>
            <a:off x="1576251" y="1201521"/>
            <a:ext cx="9265920" cy="1066800"/>
          </a:xfrm>
          <a:prstGeom prst="rect">
            <a:avLst/>
          </a:prstGeom>
        </p:spPr>
        <p:txBody>
          <a:bodyPr/>
          <a:lstStyle/>
          <a:p>
            <a:pPr>
              <a:lnSpc>
                <a:spcPct val="150000"/>
              </a:lnSpc>
              <a:buSzTx/>
              <a:buNone/>
              <a:defRPr sz="1800" b="1">
                <a:latin typeface="Times New Roman"/>
                <a:ea typeface="Times New Roman"/>
                <a:cs typeface="Times New Roman"/>
                <a:sym typeface="Times New Roman"/>
              </a:defRPr>
            </a:pPr>
            <a:r>
              <a:t>Attribute and Value of an object</a:t>
            </a:r>
          </a:p>
          <a:p>
            <a:pPr>
              <a:lnSpc>
                <a:spcPct val="150000"/>
              </a:lnSpc>
              <a:defRPr sz="1800">
                <a:latin typeface="Times New Roman"/>
                <a:ea typeface="Times New Roman"/>
                <a:cs typeface="Times New Roman"/>
                <a:sym typeface="Times New Roman"/>
              </a:defRPr>
            </a:pPr>
            <a:r>
              <a:t>Each attribute is associated a specific value.</a:t>
            </a:r>
          </a:p>
        </p:txBody>
      </p:sp>
      <p:sp>
        <p:nvSpPr>
          <p:cNvPr id="511" name="Date Placeholder 3"/>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pic>
        <p:nvPicPr>
          <p:cNvPr id="512" name="Picture 2" descr="Picture 2"/>
          <p:cNvPicPr>
            <a:picLocks noChangeAspect="1"/>
          </p:cNvPicPr>
          <p:nvPr/>
        </p:nvPicPr>
        <p:blipFill>
          <a:blip r:embed="rId2"/>
          <a:stretch>
            <a:fillRect/>
          </a:stretch>
        </p:blipFill>
        <p:spPr>
          <a:xfrm>
            <a:off x="2333897" y="3561288"/>
            <a:ext cx="7315201" cy="1922929"/>
          </a:xfrm>
          <a:prstGeom prst="rect">
            <a:avLst/>
          </a:prstGeom>
          <a:ln w="12700">
            <a:miter lim="400000"/>
          </a:ln>
        </p:spPr>
      </p:pic>
      <p:grpSp>
        <p:nvGrpSpPr>
          <p:cNvPr id="517" name="Group 9"/>
          <p:cNvGrpSpPr/>
          <p:nvPr/>
        </p:nvGrpSpPr>
        <p:grpSpPr>
          <a:xfrm>
            <a:off x="-1" y="111107"/>
            <a:ext cx="12039601" cy="817563"/>
            <a:chOff x="0" y="0"/>
            <a:chExt cx="12039600" cy="817562"/>
          </a:xfrm>
        </p:grpSpPr>
        <p:grpSp>
          <p:nvGrpSpPr>
            <p:cNvPr id="515" name="Title 1"/>
            <p:cNvGrpSpPr/>
            <p:nvPr/>
          </p:nvGrpSpPr>
          <p:grpSpPr>
            <a:xfrm>
              <a:off x="1447800" y="65880"/>
              <a:ext cx="10591800" cy="685801"/>
              <a:chOff x="0" y="0"/>
              <a:chExt cx="10591800" cy="685800"/>
            </a:xfrm>
          </p:grpSpPr>
          <p:sp>
            <p:nvSpPr>
              <p:cNvPr id="513"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514" name="Object Diagra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Object Diagram </a:t>
                </a:r>
              </a:p>
            </p:txBody>
          </p:sp>
        </p:grpSp>
        <p:pic>
          <p:nvPicPr>
            <p:cNvPr id="516" name="Picture 2" descr="Picture 2"/>
            <p:cNvPicPr>
              <a:picLocks noChangeAspect="1"/>
            </p:cNvPicPr>
            <p:nvPr/>
          </p:nvPicPr>
          <p:blipFill>
            <a:blip r:embed="rId3"/>
            <a:stretch>
              <a:fillRect/>
            </a:stretch>
          </p:blipFill>
          <p:spPr>
            <a:xfrm>
              <a:off x="-1" y="0"/>
              <a:ext cx="1447801" cy="817563"/>
            </a:xfrm>
            <a:prstGeom prst="rect">
              <a:avLst/>
            </a:prstGeom>
            <a:ln w="12700" cap="flat">
              <a:noFill/>
              <a:miter lim="400000"/>
            </a:ln>
            <a:effectLst/>
          </p:spPr>
        </p:pic>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Content Placeholder 2"/>
          <p:cNvSpPr txBox="1">
            <a:spLocks noGrp="1"/>
          </p:cNvSpPr>
          <p:nvPr>
            <p:ph type="body" idx="1"/>
          </p:nvPr>
        </p:nvSpPr>
        <p:spPr>
          <a:xfrm>
            <a:off x="838200" y="1323703"/>
            <a:ext cx="10515600" cy="4853260"/>
          </a:xfrm>
          <a:prstGeom prst="rect">
            <a:avLst/>
          </a:prstGeom>
        </p:spPr>
        <p:txBody>
          <a:bodyPr/>
          <a:lstStyle/>
          <a:p>
            <a:pPr>
              <a:lnSpc>
                <a:spcPct val="150000"/>
              </a:lnSpc>
              <a:defRPr sz="1800">
                <a:latin typeface="Times New Roman"/>
                <a:ea typeface="Times New Roman"/>
                <a:cs typeface="Times New Roman"/>
                <a:sym typeface="Times New Roman"/>
              </a:defRPr>
            </a:pPr>
            <a:r>
              <a:t>Object diagrams are derived from class diagrams so object diagrams are dependent upon class diagrams.</a:t>
            </a:r>
          </a:p>
          <a:p>
            <a:pPr>
              <a:lnSpc>
                <a:spcPct val="150000"/>
              </a:lnSpc>
              <a:defRPr sz="1800">
                <a:latin typeface="Times New Roman"/>
                <a:ea typeface="Times New Roman"/>
                <a:cs typeface="Times New Roman"/>
                <a:sym typeface="Times New Roman"/>
              </a:defRPr>
            </a:pPr>
            <a:r>
              <a:t>Object diagrams also represent the static view of a system but this static view is a snapshot of the system at a particular moment.</a:t>
            </a:r>
          </a:p>
          <a:p>
            <a:pPr marL="0" indent="0">
              <a:lnSpc>
                <a:spcPct val="150000"/>
              </a:lnSpc>
              <a:buSzTx/>
              <a:buNone/>
              <a:defRPr sz="1800" b="1">
                <a:latin typeface="Times New Roman"/>
                <a:ea typeface="Times New Roman"/>
                <a:cs typeface="Times New Roman"/>
                <a:sym typeface="Times New Roman"/>
              </a:defRPr>
            </a:pPr>
            <a:r>
              <a:t>The purpose of the object diagram can be summarized as </a:t>
            </a:r>
          </a:p>
          <a:p>
            <a:pPr>
              <a:lnSpc>
                <a:spcPct val="150000"/>
              </a:lnSpc>
              <a:defRPr sz="1800">
                <a:latin typeface="Times New Roman"/>
                <a:ea typeface="Times New Roman"/>
                <a:cs typeface="Times New Roman"/>
                <a:sym typeface="Times New Roman"/>
              </a:defRPr>
            </a:pPr>
            <a:r>
              <a:t>Forward and reverse engineering.</a:t>
            </a:r>
          </a:p>
          <a:p>
            <a:pPr>
              <a:lnSpc>
                <a:spcPct val="150000"/>
              </a:lnSpc>
              <a:defRPr sz="1800">
                <a:latin typeface="Times New Roman"/>
                <a:ea typeface="Times New Roman"/>
                <a:cs typeface="Times New Roman"/>
                <a:sym typeface="Times New Roman"/>
              </a:defRPr>
            </a:pPr>
            <a:r>
              <a:t>Object relationships of a system</a:t>
            </a:r>
          </a:p>
          <a:p>
            <a:pPr>
              <a:lnSpc>
                <a:spcPct val="150000"/>
              </a:lnSpc>
              <a:defRPr sz="1800">
                <a:latin typeface="Times New Roman"/>
                <a:ea typeface="Times New Roman"/>
                <a:cs typeface="Times New Roman"/>
                <a:sym typeface="Times New Roman"/>
              </a:defRPr>
            </a:pPr>
            <a:r>
              <a:t>Static view of an interaction.</a:t>
            </a:r>
          </a:p>
          <a:p>
            <a:pPr>
              <a:lnSpc>
                <a:spcPct val="150000"/>
              </a:lnSpc>
              <a:defRPr sz="1800">
                <a:latin typeface="Times New Roman"/>
                <a:ea typeface="Times New Roman"/>
                <a:cs typeface="Times New Roman"/>
                <a:sym typeface="Times New Roman"/>
              </a:defRPr>
            </a:pPr>
            <a:r>
              <a:t>Understand object behavior and their relationship from practical perspective</a:t>
            </a:r>
          </a:p>
        </p:txBody>
      </p:sp>
      <p:grpSp>
        <p:nvGrpSpPr>
          <p:cNvPr id="524" name="Group 3"/>
          <p:cNvGrpSpPr/>
          <p:nvPr/>
        </p:nvGrpSpPr>
        <p:grpSpPr>
          <a:xfrm>
            <a:off x="-1" y="149134"/>
            <a:ext cx="12039601" cy="817564"/>
            <a:chOff x="0" y="0"/>
            <a:chExt cx="12039600" cy="817562"/>
          </a:xfrm>
        </p:grpSpPr>
        <p:grpSp>
          <p:nvGrpSpPr>
            <p:cNvPr id="522" name="Title 1"/>
            <p:cNvGrpSpPr/>
            <p:nvPr/>
          </p:nvGrpSpPr>
          <p:grpSpPr>
            <a:xfrm>
              <a:off x="1447800" y="65880"/>
              <a:ext cx="10591800" cy="685801"/>
              <a:chOff x="0" y="0"/>
              <a:chExt cx="10591800" cy="685800"/>
            </a:xfrm>
          </p:grpSpPr>
          <p:sp>
            <p:nvSpPr>
              <p:cNvPr id="520"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521" name="Object Diagra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Object Diagram </a:t>
                </a:r>
              </a:p>
            </p:txBody>
          </p:sp>
        </p:grpSp>
        <p:pic>
          <p:nvPicPr>
            <p:cNvPr id="523"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525"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Content Placeholder 2"/>
          <p:cNvSpPr txBox="1">
            <a:spLocks noGrp="1"/>
          </p:cNvSpPr>
          <p:nvPr>
            <p:ph type="body" idx="1"/>
          </p:nvPr>
        </p:nvSpPr>
        <p:spPr>
          <a:xfrm>
            <a:off x="838200" y="1175657"/>
            <a:ext cx="10515600" cy="5172893"/>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The following things should be remembered and understood clearly −</a:t>
            </a:r>
          </a:p>
          <a:p>
            <a:pPr>
              <a:lnSpc>
                <a:spcPct val="150000"/>
              </a:lnSpc>
              <a:defRPr sz="1800">
                <a:latin typeface="Times New Roman"/>
                <a:ea typeface="Times New Roman"/>
                <a:cs typeface="Times New Roman"/>
                <a:sym typeface="Times New Roman"/>
              </a:defRPr>
            </a:pPr>
            <a:r>
              <a:t>Object diagrams consist of objects.</a:t>
            </a:r>
          </a:p>
          <a:p>
            <a:pPr>
              <a:lnSpc>
                <a:spcPct val="150000"/>
              </a:lnSpc>
              <a:defRPr sz="1800">
                <a:latin typeface="Times New Roman"/>
                <a:ea typeface="Times New Roman"/>
                <a:cs typeface="Times New Roman"/>
                <a:sym typeface="Times New Roman"/>
              </a:defRPr>
            </a:pPr>
            <a:r>
              <a:t>The link in object diagram is used to connect objects.</a:t>
            </a:r>
          </a:p>
          <a:p>
            <a:pPr>
              <a:lnSpc>
                <a:spcPct val="150000"/>
              </a:lnSpc>
              <a:defRPr sz="1800">
                <a:latin typeface="Times New Roman"/>
                <a:ea typeface="Times New Roman"/>
                <a:cs typeface="Times New Roman"/>
                <a:sym typeface="Times New Roman"/>
              </a:defRPr>
            </a:pPr>
            <a:r>
              <a:t>Objects and links are the two elements used to construct an object diagram.</a:t>
            </a:r>
          </a:p>
          <a:p>
            <a:pPr>
              <a:lnSpc>
                <a:spcPct val="150000"/>
              </a:lnSpc>
              <a:defRPr sz="1800">
                <a:latin typeface="Times New Roman"/>
                <a:ea typeface="Times New Roman"/>
                <a:cs typeface="Times New Roman"/>
                <a:sym typeface="Times New Roman"/>
              </a:defRPr>
            </a:pPr>
            <a:r>
              <a:t>The object diagram should have a meaningful name to indicate its purpose.</a:t>
            </a:r>
          </a:p>
          <a:p>
            <a:pPr>
              <a:lnSpc>
                <a:spcPct val="150000"/>
              </a:lnSpc>
              <a:defRPr sz="1800">
                <a:latin typeface="Times New Roman"/>
                <a:ea typeface="Times New Roman"/>
                <a:cs typeface="Times New Roman"/>
                <a:sym typeface="Times New Roman"/>
              </a:defRPr>
            </a:pPr>
            <a:r>
              <a:t>The most important elements are to be identified.</a:t>
            </a:r>
          </a:p>
          <a:p>
            <a:pPr>
              <a:lnSpc>
                <a:spcPct val="150000"/>
              </a:lnSpc>
              <a:defRPr sz="1800">
                <a:latin typeface="Times New Roman"/>
                <a:ea typeface="Times New Roman"/>
                <a:cs typeface="Times New Roman"/>
                <a:sym typeface="Times New Roman"/>
              </a:defRPr>
            </a:pPr>
            <a:r>
              <a:t>The association among objects should be clarified.</a:t>
            </a:r>
          </a:p>
          <a:p>
            <a:pPr>
              <a:lnSpc>
                <a:spcPct val="150000"/>
              </a:lnSpc>
              <a:defRPr sz="1800">
                <a:latin typeface="Times New Roman"/>
                <a:ea typeface="Times New Roman"/>
                <a:cs typeface="Times New Roman"/>
                <a:sym typeface="Times New Roman"/>
              </a:defRPr>
            </a:pPr>
            <a:r>
              <a:t>Values of different elements need to be captured to include in the object diagram.</a:t>
            </a:r>
          </a:p>
          <a:p>
            <a:pPr>
              <a:lnSpc>
                <a:spcPct val="150000"/>
              </a:lnSpc>
              <a:defRPr sz="1800">
                <a:latin typeface="Times New Roman"/>
                <a:ea typeface="Times New Roman"/>
                <a:cs typeface="Times New Roman"/>
                <a:sym typeface="Times New Roman"/>
              </a:defRPr>
            </a:pPr>
            <a:r>
              <a:t>Add proper notes at points where more clarity is required.</a:t>
            </a:r>
          </a:p>
        </p:txBody>
      </p:sp>
      <p:grpSp>
        <p:nvGrpSpPr>
          <p:cNvPr id="532" name="Group 3"/>
          <p:cNvGrpSpPr/>
          <p:nvPr/>
        </p:nvGrpSpPr>
        <p:grpSpPr>
          <a:xfrm>
            <a:off x="-1" y="18506"/>
            <a:ext cx="12039601" cy="817563"/>
            <a:chOff x="0" y="0"/>
            <a:chExt cx="12039600" cy="817562"/>
          </a:xfrm>
        </p:grpSpPr>
        <p:grpSp>
          <p:nvGrpSpPr>
            <p:cNvPr id="530" name="Title 1"/>
            <p:cNvGrpSpPr/>
            <p:nvPr/>
          </p:nvGrpSpPr>
          <p:grpSpPr>
            <a:xfrm>
              <a:off x="1447800" y="65880"/>
              <a:ext cx="10591800" cy="685801"/>
              <a:chOff x="0" y="0"/>
              <a:chExt cx="10591800" cy="685800"/>
            </a:xfrm>
          </p:grpSpPr>
          <p:sp>
            <p:nvSpPr>
              <p:cNvPr id="528"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529" name="Object Diagra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Object Diagram </a:t>
                </a:r>
              </a:p>
            </p:txBody>
          </p:sp>
        </p:grpSp>
        <p:pic>
          <p:nvPicPr>
            <p:cNvPr id="531"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533"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lide Number Placeholder 5"/>
          <p:cNvSpPr txBox="1">
            <a:spLocks noGrp="1"/>
          </p:cNvSpPr>
          <p:nvPr>
            <p:ph type="sldNum" sz="quarter" idx="2"/>
          </p:nvPr>
        </p:nvSpPr>
        <p:spPr>
          <a:xfrm>
            <a:off x="9677400" y="6356355"/>
            <a:ext cx="220003" cy="3330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b="1">
                <a:solidFill>
                  <a:srgbClr val="888888"/>
                </a:solidFill>
              </a:defRPr>
            </a:lvl1pPr>
          </a:lstStyle>
          <a:p>
            <a:fld id="{86CB4B4D-7CA3-9044-876B-883B54F8677D}" type="slidenum">
              <a:t>4</a:t>
            </a:fld>
            <a:endParaRPr/>
          </a:p>
        </p:txBody>
      </p:sp>
      <p:sp>
        <p:nvSpPr>
          <p:cNvPr id="175" name="Date Placeholder 3"/>
          <p:cNvSpPr txBox="1"/>
          <p:nvPr/>
        </p:nvSpPr>
        <p:spPr>
          <a:xfrm>
            <a:off x="2026920" y="6356355"/>
            <a:ext cx="204216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26 August 2021</a:t>
            </a:r>
          </a:p>
        </p:txBody>
      </p:sp>
      <p:graphicFrame>
        <p:nvGraphicFramePr>
          <p:cNvPr id="176" name="Content Placeholder 6"/>
          <p:cNvGraphicFramePr/>
          <p:nvPr/>
        </p:nvGraphicFramePr>
        <p:xfrm>
          <a:off x="1597421" y="1449017"/>
          <a:ext cx="9009858" cy="4827390"/>
        </p:xfrm>
        <a:graphic>
          <a:graphicData uri="http://schemas.openxmlformats.org/drawingml/2006/table">
            <a:tbl>
              <a:tblPr firstRow="1">
                <a:tableStyleId>{4C3C2611-4C71-4FC5-86AE-919BDF0F9419}</a:tableStyleId>
              </a:tblPr>
              <a:tblGrid>
                <a:gridCol w="1632653">
                  <a:extLst>
                    <a:ext uri="{9D8B030D-6E8A-4147-A177-3AD203B41FA5}">
                      <a16:colId xmlns:a16="http://schemas.microsoft.com/office/drawing/2014/main" val="20000"/>
                    </a:ext>
                  </a:extLst>
                </a:gridCol>
                <a:gridCol w="5733482">
                  <a:extLst>
                    <a:ext uri="{9D8B030D-6E8A-4147-A177-3AD203B41FA5}">
                      <a16:colId xmlns:a16="http://schemas.microsoft.com/office/drawing/2014/main" val="20001"/>
                    </a:ext>
                  </a:extLst>
                </a:gridCol>
                <a:gridCol w="1631021">
                  <a:extLst>
                    <a:ext uri="{9D8B030D-6E8A-4147-A177-3AD203B41FA5}">
                      <a16:colId xmlns:a16="http://schemas.microsoft.com/office/drawing/2014/main" val="20002"/>
                    </a:ext>
                  </a:extLst>
                </a:gridCol>
              </a:tblGrid>
              <a:tr h="277061">
                <a:tc>
                  <a:txBody>
                    <a:bodyPr/>
                    <a:lstStyle/>
                    <a:p>
                      <a:pPr algn="l" defTabSz="914377">
                        <a:lnSpc>
                          <a:spcPct val="115000"/>
                        </a:lnSpc>
                        <a:tabLst>
                          <a:tab pos="1524000" algn="l"/>
                        </a:tabLst>
                        <a:defRPr sz="1800" b="0">
                          <a:solidFill>
                            <a:srgbClr val="000000"/>
                          </a:solidFill>
                        </a:defRPr>
                      </a:pPr>
                      <a:r>
                        <a:rPr sz="2000" b="1"/>
                        <a:t>UNIT-I</a:t>
                      </a:r>
                    </a:p>
                  </a:txBody>
                  <a:tcPr marL="0" marR="0" marT="0" marB="0" horzOverflow="overflow">
                    <a:lnL w="12700">
                      <a:solidFill>
                        <a:srgbClr val="4BACC6"/>
                      </a:solidFill>
                    </a:lnL>
                    <a:lnR w="12700">
                      <a:solidFill>
                        <a:srgbClr val="4BACC6"/>
                      </a:solidFill>
                    </a:lnR>
                    <a:lnT w="12700">
                      <a:solidFill>
                        <a:srgbClr val="4BACC6"/>
                      </a:solidFill>
                    </a:lnT>
                    <a:lnB w="25400">
                      <a:solidFill>
                        <a:srgbClr val="4BACC6"/>
                      </a:solidFill>
                    </a:lnB>
                    <a:noFill/>
                  </a:tcPr>
                </a:tc>
                <a:tc>
                  <a:txBody>
                    <a:bodyPr/>
                    <a:lstStyle/>
                    <a:p>
                      <a:pPr algn="just">
                        <a:lnSpc>
                          <a:spcPct val="115000"/>
                        </a:lnSpc>
                        <a:spcBef>
                          <a:spcPts val="1000"/>
                        </a:spcBef>
                        <a:tabLst>
                          <a:tab pos="1524000" algn="l"/>
                        </a:tabLst>
                        <a:defRPr sz="1800" b="0">
                          <a:solidFill>
                            <a:srgbClr val="000000"/>
                          </a:solidFill>
                        </a:defRPr>
                      </a:pPr>
                      <a:r>
                        <a:rPr b="1"/>
                        <a:t>Introduction</a:t>
                      </a:r>
                    </a:p>
                  </a:txBody>
                  <a:tcPr marL="0" marR="0" marT="0" marB="0" horzOverflow="overflow">
                    <a:lnL w="12700">
                      <a:solidFill>
                        <a:srgbClr val="4BACC6"/>
                      </a:solidFill>
                    </a:lnL>
                    <a:lnR w="12700">
                      <a:solidFill>
                        <a:srgbClr val="4BACC6"/>
                      </a:solidFill>
                    </a:lnR>
                    <a:lnT w="12700">
                      <a:solidFill>
                        <a:srgbClr val="4BACC6"/>
                      </a:solidFill>
                    </a:lnT>
                    <a:lnB w="25400">
                      <a:solidFill>
                        <a:srgbClr val="4BACC6"/>
                      </a:solidFill>
                    </a:lnB>
                    <a:noFill/>
                  </a:tcPr>
                </a:tc>
                <a:tc>
                  <a:txBody>
                    <a:bodyPr/>
                    <a:lstStyle/>
                    <a:p>
                      <a:pPr defTabSz="914377">
                        <a:lnSpc>
                          <a:spcPct val="115000"/>
                        </a:lnSpc>
                        <a:tabLst>
                          <a:tab pos="1524000" algn="l"/>
                        </a:tabLst>
                        <a:defRPr sz="1800" b="0">
                          <a:solidFill>
                            <a:srgbClr val="000000"/>
                          </a:solidFill>
                        </a:defRPr>
                      </a:pPr>
                      <a:r>
                        <a:rPr sz="1600"/>
                        <a:t>     8 Hours</a:t>
                      </a:r>
                    </a:p>
                  </a:txBody>
                  <a:tcPr marL="0" marR="0" marT="0" marB="0" horzOverflow="overflow">
                    <a:lnL w="12700">
                      <a:solidFill>
                        <a:srgbClr val="4BACC6"/>
                      </a:solidFill>
                    </a:lnL>
                    <a:lnR w="12700">
                      <a:solidFill>
                        <a:srgbClr val="4BACC6"/>
                      </a:solidFill>
                    </a:lnR>
                    <a:lnT w="12700">
                      <a:solidFill>
                        <a:srgbClr val="4BACC6"/>
                      </a:solidFill>
                    </a:lnT>
                    <a:lnB w="25400">
                      <a:solidFill>
                        <a:srgbClr val="4BACC6"/>
                      </a:solidFill>
                    </a:lnB>
                    <a:noFill/>
                  </a:tcPr>
                </a:tc>
                <a:extLst>
                  <a:ext uri="{0D108BD9-81ED-4DB2-BD59-A6C34878D82A}">
                    <a16:rowId xmlns:a16="http://schemas.microsoft.com/office/drawing/2014/main" val="10000"/>
                  </a:ext>
                </a:extLst>
              </a:tr>
              <a:tr h="1752203">
                <a:tc gridSpan="3">
                  <a:txBody>
                    <a:bodyPr/>
                    <a:lstStyle/>
                    <a:p>
                      <a:pPr algn="just" defTabSz="914377">
                        <a:defRPr sz="1600"/>
                      </a:pPr>
                      <a:r>
                        <a:t>Object Oriented Programming: Introduction and Features: Abstraction, Encapsulation, Polymorphism, and Inheritance.</a:t>
                      </a:r>
                      <a:endParaRPr b="1"/>
                    </a:p>
                    <a:p>
                      <a:pPr algn="just" defTabSz="914377">
                        <a:defRPr sz="1600"/>
                      </a:pPr>
                      <a:endParaRPr b="1"/>
                    </a:p>
                    <a:p>
                      <a:pPr algn="just" defTabSz="914377">
                        <a:defRPr sz="1600"/>
                      </a:pPr>
                      <a:r>
                        <a:t>Modeling Concepts: Introduction, Class Diagram and Object Diagram.</a:t>
                      </a:r>
                      <a:endParaRPr b="1"/>
                    </a:p>
                    <a:p>
                      <a:pPr algn="just" defTabSz="914377">
                        <a:defRPr sz="1600"/>
                      </a:pPr>
                      <a:endParaRPr b="1"/>
                    </a:p>
                    <a:p>
                      <a:pPr algn="just" defTabSz="914377">
                        <a:defRPr sz="1600"/>
                      </a:pPr>
                      <a:r>
                        <a:t>Control Statements: Decision Making, Looping and Branching, Argument Passing Mechanism: Command Line Argument</a:t>
                      </a:r>
                    </a:p>
                  </a:txBody>
                  <a:tcPr marL="0" marR="0" marT="0" marB="0" horzOverflow="overflow">
                    <a:lnL w="12700">
                      <a:solidFill>
                        <a:srgbClr val="4BACC6"/>
                      </a:solidFill>
                    </a:lnL>
                    <a:lnR w="12700">
                      <a:solidFill>
                        <a:srgbClr val="4BACC6"/>
                      </a:solidFill>
                    </a:lnR>
                    <a:lnT w="25400">
                      <a:solidFill>
                        <a:srgbClr val="4BACC6"/>
                      </a:solidFill>
                    </a:lnT>
                    <a:lnB w="12700">
                      <a:solidFill>
                        <a:srgbClr val="4BACC6"/>
                      </a:solidFill>
                    </a:lnB>
                    <a:solidFill>
                      <a:srgbClr val="4BACC6">
                        <a:alpha val="2000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7061">
                <a:tc>
                  <a:txBody>
                    <a:bodyPr/>
                    <a:lstStyle/>
                    <a:p>
                      <a:pPr algn="l" defTabSz="914377">
                        <a:lnSpc>
                          <a:spcPct val="115000"/>
                        </a:lnSpc>
                        <a:tabLst>
                          <a:tab pos="1524000" algn="l"/>
                        </a:tabLst>
                        <a:defRPr sz="1800"/>
                      </a:pPr>
                      <a:r>
                        <a:rPr sz="2000" b="1"/>
                        <a:t>UNIT-II</a:t>
                      </a:r>
                    </a:p>
                  </a:txBody>
                  <a:tcPr marL="0" marR="0" marT="0" marB="0" horzOverflow="overflow">
                    <a:lnL w="12700">
                      <a:solidFill>
                        <a:srgbClr val="4BACC6"/>
                      </a:solidFill>
                    </a:lnL>
                    <a:lnR w="12700">
                      <a:solidFill>
                        <a:srgbClr val="4BACC6"/>
                      </a:solidFill>
                    </a:lnR>
                    <a:lnT w="12700">
                      <a:solidFill>
                        <a:srgbClr val="4BACC6"/>
                      </a:solidFill>
                    </a:lnT>
                    <a:lnB w="12700">
                      <a:solidFill>
                        <a:srgbClr val="4BACC6"/>
                      </a:solidFill>
                    </a:lnB>
                    <a:noFill/>
                  </a:tcPr>
                </a:tc>
                <a:tc>
                  <a:txBody>
                    <a:bodyPr/>
                    <a:lstStyle/>
                    <a:p>
                      <a:pPr algn="just" defTabSz="914377">
                        <a:lnSpc>
                          <a:spcPct val="115000"/>
                        </a:lnSpc>
                        <a:spcBef>
                          <a:spcPts val="1000"/>
                        </a:spcBef>
                        <a:defRPr sz="1800"/>
                      </a:pPr>
                      <a:r>
                        <a:rPr b="1"/>
                        <a:t>Basics of Java Programming</a:t>
                      </a:r>
                    </a:p>
                  </a:txBody>
                  <a:tcPr marL="0" marR="0" marT="0" marB="0" horzOverflow="overflow">
                    <a:lnL w="12700">
                      <a:solidFill>
                        <a:srgbClr val="4BACC6"/>
                      </a:solidFill>
                    </a:lnL>
                    <a:lnR w="12700">
                      <a:solidFill>
                        <a:srgbClr val="4BACC6"/>
                      </a:solidFill>
                    </a:lnR>
                    <a:lnT w="12700">
                      <a:solidFill>
                        <a:srgbClr val="4BACC6"/>
                      </a:solidFill>
                    </a:lnT>
                    <a:lnB w="12700">
                      <a:solidFill>
                        <a:srgbClr val="4BACC6"/>
                      </a:solidFill>
                    </a:lnB>
                    <a:noFill/>
                  </a:tcPr>
                </a:tc>
                <a:tc>
                  <a:txBody>
                    <a:bodyPr/>
                    <a:lstStyle/>
                    <a:p>
                      <a:pPr defTabSz="914377">
                        <a:lnSpc>
                          <a:spcPct val="115000"/>
                        </a:lnSpc>
                        <a:tabLst>
                          <a:tab pos="1524000" algn="l"/>
                        </a:tabLst>
                        <a:defRPr sz="1800"/>
                      </a:pPr>
                      <a:r>
                        <a:rPr sz="1600"/>
                        <a:t> 8 Hours</a:t>
                      </a:r>
                    </a:p>
                  </a:txBody>
                  <a:tcPr marL="0" marR="0" marT="0" marB="0" horzOverflow="overflow">
                    <a:lnL w="12700">
                      <a:solidFill>
                        <a:srgbClr val="4BACC6"/>
                      </a:solidFill>
                    </a:lnL>
                    <a:lnR w="12700">
                      <a:solidFill>
                        <a:srgbClr val="4BACC6"/>
                      </a:solidFill>
                    </a:lnR>
                    <a:lnT w="12700">
                      <a:solidFill>
                        <a:srgbClr val="4BACC6"/>
                      </a:solidFill>
                    </a:lnT>
                    <a:lnB w="12700">
                      <a:solidFill>
                        <a:srgbClr val="4BACC6"/>
                      </a:solidFill>
                    </a:lnB>
                    <a:noFill/>
                  </a:tcPr>
                </a:tc>
                <a:extLst>
                  <a:ext uri="{0D108BD9-81ED-4DB2-BD59-A6C34878D82A}">
                    <a16:rowId xmlns:a16="http://schemas.microsoft.com/office/drawing/2014/main" val="10002"/>
                  </a:ext>
                </a:extLst>
              </a:tr>
              <a:tr h="2507853">
                <a:tc gridSpan="3">
                  <a:txBody>
                    <a:bodyPr/>
                    <a:lstStyle/>
                    <a:p>
                      <a:pPr algn="just" defTabSz="914377">
                        <a:defRPr sz="1600"/>
                      </a:pPr>
                      <a:r>
                        <a:t>Class and Object: Object Reference, Constructor, Abstract Class, Interface and its uses, Defining Methods, Use of  “this” and “super” keyword, Garbage Collection and finalize () Method. </a:t>
                      </a:r>
                      <a:endParaRPr b="1"/>
                    </a:p>
                    <a:p>
                      <a:pPr algn="just" defTabSz="914377">
                        <a:defRPr sz="1600"/>
                      </a:pPr>
                      <a:endParaRPr b="1"/>
                    </a:p>
                    <a:p>
                      <a:pPr algn="just" defTabSz="914377">
                        <a:defRPr sz="1600"/>
                      </a:pPr>
                      <a:r>
                        <a:t> Inheritance: Introduction and Types of Inheritance in Java, Constructors in Inheritance. </a:t>
                      </a:r>
                      <a:endParaRPr b="1"/>
                    </a:p>
                    <a:p>
                      <a:pPr algn="just" defTabSz="914377">
                        <a:defRPr sz="1600"/>
                      </a:pPr>
                      <a:endParaRPr b="1"/>
                    </a:p>
                    <a:p>
                      <a:pPr algn="just" defTabSz="914377">
                        <a:defRPr sz="1600"/>
                      </a:pPr>
                      <a:r>
                        <a:t> Polymorphism: Introduction and Types, Overloading and Overriding.</a:t>
                      </a:r>
                      <a:endParaRPr b="1"/>
                    </a:p>
                    <a:p>
                      <a:pPr algn="just" defTabSz="914377">
                        <a:defRPr sz="1600"/>
                      </a:pPr>
                      <a:endParaRPr b="1"/>
                    </a:p>
                    <a:p>
                      <a:pPr algn="just" defTabSz="914377">
                        <a:defRPr sz="1600"/>
                      </a:pPr>
                      <a:r>
                        <a:t> Lambda expression: Introduction and Working with Lambda Variables.</a:t>
                      </a:r>
                      <a:endParaRPr b="1"/>
                    </a:p>
                    <a:p>
                      <a:pPr algn="just" defTabSz="914377">
                        <a:defRPr sz="1600"/>
                      </a:pPr>
                      <a:endParaRPr b="1"/>
                    </a:p>
                    <a:p>
                      <a:pPr algn="just">
                        <a:defRPr sz="1600"/>
                      </a:pPr>
                      <a:r>
                        <a:t>Arrays: Introduction and its Types.</a:t>
                      </a:r>
                    </a:p>
                  </a:txBody>
                  <a:tcPr marL="0" marR="0" marT="0" marB="0" horzOverflow="overflow">
                    <a:lnL w="12700">
                      <a:solidFill>
                        <a:srgbClr val="4BACC6"/>
                      </a:solidFill>
                    </a:lnL>
                    <a:lnR w="12700">
                      <a:solidFill>
                        <a:srgbClr val="4BACC6"/>
                      </a:solidFill>
                    </a:lnR>
                    <a:lnT w="12700">
                      <a:solidFill>
                        <a:srgbClr val="4BACC6"/>
                      </a:solidFill>
                    </a:lnT>
                    <a:lnB w="12700">
                      <a:solidFill>
                        <a:srgbClr val="4BACC6"/>
                      </a:solidFill>
                    </a:lnB>
                    <a:solidFill>
                      <a:srgbClr val="4BACC6">
                        <a:alpha val="2000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grpSp>
        <p:nvGrpSpPr>
          <p:cNvPr id="179" name="Rectangle 11"/>
          <p:cNvGrpSpPr/>
          <p:nvPr/>
        </p:nvGrpSpPr>
        <p:grpSpPr>
          <a:xfrm>
            <a:off x="2743200" y="-196794"/>
            <a:ext cx="7815268" cy="1231788"/>
            <a:chOff x="0" y="0"/>
            <a:chExt cx="7815267" cy="1231786"/>
          </a:xfrm>
        </p:grpSpPr>
        <p:sp>
          <p:nvSpPr>
            <p:cNvPr id="177" name="Rectangle"/>
            <p:cNvSpPr/>
            <p:nvPr/>
          </p:nvSpPr>
          <p:spPr>
            <a:xfrm>
              <a:off x="0" y="202585"/>
              <a:ext cx="7815268" cy="826616"/>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178" name="DEPARTMENT OF INFORMATION TECHNOLOGY…"/>
            <p:cNvSpPr txBox="1"/>
            <p:nvPr/>
          </p:nvSpPr>
          <p:spPr>
            <a:xfrm>
              <a:off x="57612" y="0"/>
              <a:ext cx="7700043" cy="12317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pic>
        <p:nvPicPr>
          <p:cNvPr id="180" name="Picture 12" descr="Picture 12"/>
          <p:cNvPicPr>
            <a:picLocks noChangeAspect="1"/>
          </p:cNvPicPr>
          <p:nvPr/>
        </p:nvPicPr>
        <p:blipFill>
          <a:blip r:embed="rId2"/>
          <a:srcRect l="9843" t="2860" r="5302" b="5299"/>
          <a:stretch>
            <a:fillRect/>
          </a:stretch>
        </p:blipFill>
        <p:spPr>
          <a:xfrm>
            <a:off x="1635493" y="38325"/>
            <a:ext cx="1107707" cy="761549"/>
          </a:xfrm>
          <a:prstGeom prst="rect">
            <a:avLst/>
          </a:prstGeom>
          <a:ln w="12700">
            <a:solidFill>
              <a:srgbClr val="4BACC6"/>
            </a:solidFill>
          </a:ln>
        </p:spPr>
      </p:pic>
      <p:grpSp>
        <p:nvGrpSpPr>
          <p:cNvPr id="183" name="Rectangle 13"/>
          <p:cNvGrpSpPr/>
          <p:nvPr/>
        </p:nvGrpSpPr>
        <p:grpSpPr>
          <a:xfrm>
            <a:off x="1658142" y="845799"/>
            <a:ext cx="8875716" cy="502466"/>
            <a:chOff x="0" y="0"/>
            <a:chExt cx="8875714" cy="502464"/>
          </a:xfrm>
        </p:grpSpPr>
        <p:sp>
          <p:nvSpPr>
            <p:cNvPr id="181" name="Rectangle"/>
            <p:cNvSpPr/>
            <p:nvPr/>
          </p:nvSpPr>
          <p:spPr>
            <a:xfrm>
              <a:off x="0" y="0"/>
              <a:ext cx="8875715" cy="502465"/>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182" name="Syllabus"/>
            <p:cNvSpPr txBox="1"/>
            <p:nvPr/>
          </p:nvSpPr>
          <p:spPr>
            <a:xfrm>
              <a:off x="49001" y="15261"/>
              <a:ext cx="8777712" cy="4719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a:defRPr sz="2800" b="1">
                  <a:solidFill>
                    <a:srgbClr val="FFFFFF"/>
                  </a:solidFill>
                  <a:latin typeface="Arial"/>
                  <a:ea typeface="Arial"/>
                  <a:cs typeface="Arial"/>
                  <a:sym typeface="Arial"/>
                </a:defRPr>
              </a:lvl1pPr>
            </a:lstStyle>
            <a:p>
              <a:r>
                <a:t>Syllabus</a:t>
              </a:r>
            </a:p>
          </p:txBody>
        </p:sp>
      </p:grpSp>
      <p:sp>
        <p:nvSpPr>
          <p:cNvPr id="184" name="int a = 7;…"/>
          <p:cNvSpPr txBox="1"/>
          <p:nvPr/>
        </p:nvSpPr>
        <p:spPr>
          <a:xfrm>
            <a:off x="10600461" y="699057"/>
            <a:ext cx="1450361" cy="3546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int a = 7;</a:t>
            </a:r>
          </a:p>
          <a:p>
            <a:r>
              <a:t>int b = 0;</a:t>
            </a:r>
          </a:p>
          <a:p>
            <a:r>
              <a:t>int c = a/b; </a:t>
            </a:r>
          </a:p>
          <a:p>
            <a:r>
              <a:t>// c = 7/0= </a:t>
            </a:r>
          </a:p>
          <a:p>
            <a:r>
              <a:t>print(c)</a:t>
            </a:r>
          </a:p>
          <a:p>
            <a:endParaRPr/>
          </a:p>
          <a:p>
            <a:r>
              <a:t>User input: 4 2</a:t>
            </a:r>
          </a:p>
          <a:p>
            <a:r>
              <a:t>Output : 2</a:t>
            </a:r>
          </a:p>
          <a:p>
            <a:endParaRPr/>
          </a:p>
          <a:p>
            <a:r>
              <a:t>User in: 7 0</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Content Placeholder 3" descr="Content Placeholder 3"/>
          <p:cNvPicPr>
            <a:picLocks noChangeAspect="1"/>
          </p:cNvPicPr>
          <p:nvPr/>
        </p:nvPicPr>
        <p:blipFill>
          <a:blip r:embed="rId2"/>
          <a:srcRect l="31988" t="28092" r="32888" b="41287"/>
          <a:stretch>
            <a:fillRect/>
          </a:stretch>
        </p:blipFill>
        <p:spPr>
          <a:xfrm>
            <a:off x="2804157" y="2316479"/>
            <a:ext cx="6914607" cy="3039292"/>
          </a:xfrm>
          <a:prstGeom prst="rect">
            <a:avLst/>
          </a:prstGeom>
          <a:ln w="12700">
            <a:miter lim="400000"/>
          </a:ln>
        </p:spPr>
      </p:pic>
      <p:sp>
        <p:nvSpPr>
          <p:cNvPr id="536" name="Rectangle 4"/>
          <p:cNvSpPr txBox="1"/>
          <p:nvPr/>
        </p:nvSpPr>
        <p:spPr>
          <a:xfrm>
            <a:off x="1217020" y="1110080"/>
            <a:ext cx="10088882" cy="348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285750" indent="-285750">
              <a:lnSpc>
                <a:spcPct val="150000"/>
              </a:lnSpc>
              <a:buSzPct val="100000"/>
              <a:buFont typeface="Arial"/>
              <a:buChar char="•"/>
              <a:defRPr>
                <a:latin typeface="Times New Roman"/>
                <a:ea typeface="Times New Roman"/>
                <a:cs typeface="Times New Roman"/>
                <a:sym typeface="Times New Roman"/>
              </a:defRPr>
            </a:lvl1pPr>
          </a:lstStyle>
          <a:p>
            <a:r>
              <a:t>The following diagram is an example of an object diagram. It represents the Order management system</a:t>
            </a:r>
          </a:p>
        </p:txBody>
      </p:sp>
      <p:grpSp>
        <p:nvGrpSpPr>
          <p:cNvPr id="541" name="Group 5"/>
          <p:cNvGrpSpPr/>
          <p:nvPr/>
        </p:nvGrpSpPr>
        <p:grpSpPr>
          <a:xfrm>
            <a:off x="-1" y="125920"/>
            <a:ext cx="12039601" cy="817563"/>
            <a:chOff x="0" y="0"/>
            <a:chExt cx="12039600" cy="817562"/>
          </a:xfrm>
        </p:grpSpPr>
        <p:grpSp>
          <p:nvGrpSpPr>
            <p:cNvPr id="539" name="Title 1"/>
            <p:cNvGrpSpPr/>
            <p:nvPr/>
          </p:nvGrpSpPr>
          <p:grpSpPr>
            <a:xfrm>
              <a:off x="1447800" y="65880"/>
              <a:ext cx="10591800" cy="685801"/>
              <a:chOff x="0" y="0"/>
              <a:chExt cx="10591800" cy="685800"/>
            </a:xfrm>
          </p:grpSpPr>
          <p:sp>
            <p:nvSpPr>
              <p:cNvPr id="537"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538" name="Object Diagra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Object Diagram </a:t>
                </a:r>
              </a:p>
            </p:txBody>
          </p:sp>
        </p:grpSp>
        <p:pic>
          <p:nvPicPr>
            <p:cNvPr id="540" name="Picture 2" descr="Picture 2"/>
            <p:cNvPicPr>
              <a:picLocks noChangeAspect="1"/>
            </p:cNvPicPr>
            <p:nvPr/>
          </p:nvPicPr>
          <p:blipFill>
            <a:blip r:embed="rId3"/>
            <a:stretch>
              <a:fillRect/>
            </a:stretch>
          </p:blipFill>
          <p:spPr>
            <a:xfrm>
              <a:off x="-1" y="0"/>
              <a:ext cx="1447801" cy="817563"/>
            </a:xfrm>
            <a:prstGeom prst="rect">
              <a:avLst/>
            </a:prstGeom>
            <a:ln w="12700" cap="flat">
              <a:noFill/>
              <a:miter lim="400000"/>
            </a:ln>
            <a:effectLst/>
          </p:spPr>
        </p:pic>
      </p:grpSp>
      <p:sp>
        <p:nvSpPr>
          <p:cNvPr id="542" name="Date Placeholder 8"/>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Content Placeholder 2"/>
          <p:cNvSpPr txBox="1">
            <a:spLocks noGrp="1"/>
          </p:cNvSpPr>
          <p:nvPr>
            <p:ph type="body" idx="1"/>
          </p:nvPr>
        </p:nvSpPr>
        <p:spPr>
          <a:xfrm>
            <a:off x="653142" y="1407613"/>
            <a:ext cx="11120847" cy="4845141"/>
          </a:xfrm>
          <a:prstGeom prst="rect">
            <a:avLst/>
          </a:prstGeom>
        </p:spPr>
        <p:txBody>
          <a:bodyPr/>
          <a:lstStyle/>
          <a:p>
            <a:pPr>
              <a:lnSpc>
                <a:spcPct val="150000"/>
              </a:lnSpc>
              <a:defRPr sz="1800">
                <a:latin typeface="Times New Roman"/>
                <a:ea typeface="Times New Roman"/>
                <a:cs typeface="Times New Roman"/>
                <a:sym typeface="Times New Roman"/>
              </a:defRPr>
            </a:pPr>
            <a:r>
              <a:t>Java compiler executes the code from top to bottom. </a:t>
            </a:r>
          </a:p>
          <a:p>
            <a:pPr>
              <a:lnSpc>
                <a:spcPct val="150000"/>
              </a:lnSpc>
              <a:defRPr sz="1800">
                <a:latin typeface="Times New Roman"/>
                <a:ea typeface="Times New Roman"/>
                <a:cs typeface="Times New Roman"/>
                <a:sym typeface="Times New Roman"/>
              </a:defRPr>
            </a:pPr>
            <a:r>
              <a:t>The statements in the code are executed according to the order in which they appear. However, java provides statements that can be used to control the flow of Java code. Such statements are called control flow statements.</a:t>
            </a:r>
          </a:p>
          <a:p>
            <a:pPr>
              <a:lnSpc>
                <a:spcPct val="150000"/>
              </a:lnSpc>
              <a:defRPr sz="1800">
                <a:latin typeface="Times New Roman"/>
                <a:ea typeface="Times New Roman"/>
                <a:cs typeface="Times New Roman"/>
                <a:sym typeface="Times New Roman"/>
              </a:defRPr>
            </a:pPr>
            <a:r>
              <a:t>Java provides three types of control flow statements:</a:t>
            </a:r>
          </a:p>
          <a:p>
            <a:pPr marL="400050" indent="-400050">
              <a:lnSpc>
                <a:spcPct val="150000"/>
              </a:lnSpc>
              <a:buFontTx/>
              <a:buAutoNum type="romanUcPeriod"/>
              <a:defRPr sz="1800">
                <a:latin typeface="Times New Roman"/>
                <a:ea typeface="Times New Roman"/>
                <a:cs typeface="Times New Roman"/>
                <a:sym typeface="Times New Roman"/>
              </a:defRPr>
            </a:pPr>
            <a:r>
              <a:t>Decision Making statements</a:t>
            </a:r>
          </a:p>
          <a:p>
            <a:pPr marL="400050" indent="-400050">
              <a:lnSpc>
                <a:spcPct val="150000"/>
              </a:lnSpc>
              <a:buFontTx/>
              <a:buAutoNum type="romanUcPeriod"/>
              <a:defRPr sz="1800">
                <a:latin typeface="Times New Roman"/>
                <a:ea typeface="Times New Roman"/>
                <a:cs typeface="Times New Roman"/>
                <a:sym typeface="Times New Roman"/>
              </a:defRPr>
            </a:pPr>
            <a:r>
              <a:t>Loop statements</a:t>
            </a:r>
          </a:p>
          <a:p>
            <a:pPr marL="400050" indent="-400050">
              <a:lnSpc>
                <a:spcPct val="150000"/>
              </a:lnSpc>
              <a:buFontTx/>
              <a:buAutoNum type="romanUcPeriod"/>
              <a:defRPr sz="1800">
                <a:latin typeface="Times New Roman"/>
                <a:ea typeface="Times New Roman"/>
                <a:cs typeface="Times New Roman"/>
                <a:sym typeface="Times New Roman"/>
              </a:defRPr>
            </a:pPr>
            <a:r>
              <a:t>Jump statements</a:t>
            </a:r>
          </a:p>
        </p:txBody>
      </p:sp>
      <p:grpSp>
        <p:nvGrpSpPr>
          <p:cNvPr id="549" name="Group 3"/>
          <p:cNvGrpSpPr/>
          <p:nvPr/>
        </p:nvGrpSpPr>
        <p:grpSpPr>
          <a:xfrm>
            <a:off x="-71847" y="101328"/>
            <a:ext cx="12039601" cy="817563"/>
            <a:chOff x="0" y="0"/>
            <a:chExt cx="12039600" cy="817562"/>
          </a:xfrm>
        </p:grpSpPr>
        <p:grpSp>
          <p:nvGrpSpPr>
            <p:cNvPr id="547" name="Title 1"/>
            <p:cNvGrpSpPr/>
            <p:nvPr/>
          </p:nvGrpSpPr>
          <p:grpSpPr>
            <a:xfrm>
              <a:off x="1447800" y="65880"/>
              <a:ext cx="10591800" cy="685801"/>
              <a:chOff x="0" y="0"/>
              <a:chExt cx="10591800" cy="685800"/>
            </a:xfrm>
          </p:grpSpPr>
          <p:sp>
            <p:nvSpPr>
              <p:cNvPr id="545"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546" name="Control statements"/>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Control statements</a:t>
                </a:r>
              </a:p>
            </p:txBody>
          </p:sp>
        </p:grpSp>
        <p:pic>
          <p:nvPicPr>
            <p:cNvPr id="548"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550"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Content Placeholder 2"/>
          <p:cNvSpPr txBox="1">
            <a:spLocks noGrp="1"/>
          </p:cNvSpPr>
          <p:nvPr>
            <p:ph type="body" sz="half" idx="1"/>
          </p:nvPr>
        </p:nvSpPr>
        <p:spPr>
          <a:xfrm>
            <a:off x="548639" y="2255520"/>
            <a:ext cx="10953207" cy="2473234"/>
          </a:xfrm>
          <a:prstGeom prst="rect">
            <a:avLst/>
          </a:prstGeom>
        </p:spPr>
        <p:txBody>
          <a:bodyPr/>
          <a:lstStyle/>
          <a:p>
            <a:pPr>
              <a:lnSpc>
                <a:spcPct val="150000"/>
              </a:lnSpc>
              <a:defRPr sz="1800">
                <a:latin typeface="Times New Roman"/>
                <a:ea typeface="Times New Roman"/>
                <a:cs typeface="Times New Roman"/>
                <a:sym typeface="Times New Roman"/>
              </a:defRPr>
            </a:pPr>
            <a:r>
              <a:t>Decision-making statements decide which statement to execute and when. </a:t>
            </a:r>
          </a:p>
          <a:p>
            <a:pPr marL="0" indent="0">
              <a:lnSpc>
                <a:spcPct val="150000"/>
              </a:lnSpc>
              <a:buSzTx/>
              <a:buNone/>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Decision-making statements evaluate the Boolean expression and control the program flow depending upon the result of the condition provided. </a:t>
            </a:r>
          </a:p>
        </p:txBody>
      </p:sp>
      <p:grpSp>
        <p:nvGrpSpPr>
          <p:cNvPr id="557" name="Group 4"/>
          <p:cNvGrpSpPr/>
          <p:nvPr/>
        </p:nvGrpSpPr>
        <p:grpSpPr>
          <a:xfrm>
            <a:off x="5441" y="-231829"/>
            <a:ext cx="12039601" cy="1483876"/>
            <a:chOff x="0" y="0"/>
            <a:chExt cx="12039600" cy="1483875"/>
          </a:xfrm>
        </p:grpSpPr>
        <p:grpSp>
          <p:nvGrpSpPr>
            <p:cNvPr id="555" name="Title 1"/>
            <p:cNvGrpSpPr/>
            <p:nvPr/>
          </p:nvGrpSpPr>
          <p:grpSpPr>
            <a:xfrm>
              <a:off x="1447800" y="0"/>
              <a:ext cx="10591801" cy="1483876"/>
              <a:chOff x="0" y="0"/>
              <a:chExt cx="10591800" cy="1483875"/>
            </a:xfrm>
          </p:grpSpPr>
          <p:sp>
            <p:nvSpPr>
              <p:cNvPr id="553"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554" name="Decision Making statements"/>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Decision Making statements</a:t>
                </a:r>
                <a:br/>
                <a:endParaRPr/>
              </a:p>
            </p:txBody>
          </p:sp>
        </p:grpSp>
        <p:pic>
          <p:nvPicPr>
            <p:cNvPr id="556" name="Picture 2" descr="Picture 2"/>
            <p:cNvPicPr>
              <a:picLocks noChangeAspect="1"/>
            </p:cNvPicPr>
            <p:nvPr/>
          </p:nvPicPr>
          <p:blipFill>
            <a:blip r:embed="rId2"/>
            <a:stretch>
              <a:fillRect/>
            </a:stretch>
          </p:blipFill>
          <p:spPr>
            <a:xfrm>
              <a:off x="0" y="333156"/>
              <a:ext cx="1447800" cy="817564"/>
            </a:xfrm>
            <a:prstGeom prst="rect">
              <a:avLst/>
            </a:prstGeom>
            <a:ln w="12700" cap="flat">
              <a:noFill/>
              <a:miter lim="400000"/>
            </a:ln>
            <a:effectLst/>
          </p:spPr>
        </p:pic>
      </p:grpSp>
      <p:sp>
        <p:nvSpPr>
          <p:cNvPr id="558" name="Date Placeholder 8"/>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Content Placeholder 2"/>
          <p:cNvSpPr txBox="1">
            <a:spLocks noGrp="1"/>
          </p:cNvSpPr>
          <p:nvPr>
            <p:ph type="body" idx="1"/>
          </p:nvPr>
        </p:nvSpPr>
        <p:spPr>
          <a:xfrm>
            <a:off x="1038496" y="1268276"/>
            <a:ext cx="10515601" cy="4351338"/>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1.If Statement:</a:t>
            </a:r>
          </a:p>
          <a:p>
            <a:pPr>
              <a:lnSpc>
                <a:spcPct val="150000"/>
              </a:lnSpc>
              <a:defRPr sz="1800">
                <a:latin typeface="Times New Roman"/>
                <a:ea typeface="Times New Roman"/>
                <a:cs typeface="Times New Roman"/>
                <a:sym typeface="Times New Roman"/>
              </a:defRPr>
            </a:pPr>
            <a:r>
              <a:t>In Java, the "if" statement is used to evaluate a condition. The control of the program is diverted depending upon the specific condition.</a:t>
            </a:r>
          </a:p>
        </p:txBody>
      </p:sp>
      <p:pic>
        <p:nvPicPr>
          <p:cNvPr id="561" name="Content Placeholder 6" descr="Content Placeholder 6"/>
          <p:cNvPicPr>
            <a:picLocks noChangeAspect="1"/>
          </p:cNvPicPr>
          <p:nvPr/>
        </p:nvPicPr>
        <p:blipFill>
          <a:blip r:embed="rId2"/>
          <a:stretch>
            <a:fillRect/>
          </a:stretch>
        </p:blipFill>
        <p:spPr>
          <a:xfrm>
            <a:off x="4724272" y="2956899"/>
            <a:ext cx="3144051" cy="3030584"/>
          </a:xfrm>
          <a:prstGeom prst="rect">
            <a:avLst/>
          </a:prstGeom>
          <a:ln w="12700">
            <a:miter lim="400000"/>
          </a:ln>
        </p:spPr>
      </p:pic>
      <p:grpSp>
        <p:nvGrpSpPr>
          <p:cNvPr id="566" name="Group 4"/>
          <p:cNvGrpSpPr/>
          <p:nvPr/>
        </p:nvGrpSpPr>
        <p:grpSpPr>
          <a:xfrm>
            <a:off x="76199" y="-250313"/>
            <a:ext cx="12039601" cy="1483876"/>
            <a:chOff x="0" y="0"/>
            <a:chExt cx="12039600" cy="1483875"/>
          </a:xfrm>
        </p:grpSpPr>
        <p:grpSp>
          <p:nvGrpSpPr>
            <p:cNvPr id="564" name="Title 1"/>
            <p:cNvGrpSpPr/>
            <p:nvPr/>
          </p:nvGrpSpPr>
          <p:grpSpPr>
            <a:xfrm>
              <a:off x="1447800" y="0"/>
              <a:ext cx="10591801" cy="1483876"/>
              <a:chOff x="0" y="0"/>
              <a:chExt cx="10591800" cy="1483875"/>
            </a:xfrm>
          </p:grpSpPr>
          <p:sp>
            <p:nvSpPr>
              <p:cNvPr id="562"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563" name="Decision Making statements"/>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Decision Making statements</a:t>
                </a:r>
                <a:br/>
                <a:endParaRPr/>
              </a:p>
            </p:txBody>
          </p:sp>
        </p:grpSp>
        <p:pic>
          <p:nvPicPr>
            <p:cNvPr id="565" name="Picture 2" descr="Picture 2"/>
            <p:cNvPicPr>
              <a:picLocks noChangeAspect="1"/>
            </p:cNvPicPr>
            <p:nvPr/>
          </p:nvPicPr>
          <p:blipFill>
            <a:blip r:embed="rId3"/>
            <a:stretch>
              <a:fillRect/>
            </a:stretch>
          </p:blipFill>
          <p:spPr>
            <a:xfrm>
              <a:off x="0" y="333156"/>
              <a:ext cx="1447800" cy="817564"/>
            </a:xfrm>
            <a:prstGeom prst="rect">
              <a:avLst/>
            </a:prstGeom>
            <a:ln w="12700" cap="flat">
              <a:noFill/>
              <a:miter lim="400000"/>
            </a:ln>
            <a:effectLst/>
          </p:spPr>
        </p:pic>
      </p:grpSp>
      <p:sp>
        <p:nvSpPr>
          <p:cNvPr id="567"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Content Placeholder 7"/>
          <p:cNvSpPr txBox="1">
            <a:spLocks noGrp="1"/>
          </p:cNvSpPr>
          <p:nvPr>
            <p:ph type="body" idx="1"/>
          </p:nvPr>
        </p:nvSpPr>
        <p:spPr>
          <a:xfrm>
            <a:off x="907869" y="1172482"/>
            <a:ext cx="10515601" cy="4351339"/>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If-else: </a:t>
            </a:r>
          </a:p>
          <a:p>
            <a:pPr>
              <a:lnSpc>
                <a:spcPct val="150000"/>
              </a:lnSpc>
              <a:defRPr sz="1800">
                <a:latin typeface="Times New Roman"/>
                <a:ea typeface="Times New Roman"/>
                <a:cs typeface="Times New Roman"/>
                <a:sym typeface="Times New Roman"/>
              </a:defRPr>
            </a:pPr>
            <a:r>
              <a:t>We can use the else statement with if statement to execute a block of code when the condition is false.</a:t>
            </a:r>
          </a:p>
        </p:txBody>
      </p:sp>
      <p:pic>
        <p:nvPicPr>
          <p:cNvPr id="570" name="Picture 8" descr="Picture 8"/>
          <p:cNvPicPr>
            <a:picLocks noChangeAspect="1"/>
          </p:cNvPicPr>
          <p:nvPr/>
        </p:nvPicPr>
        <p:blipFill>
          <a:blip r:embed="rId2"/>
          <a:stretch>
            <a:fillRect/>
          </a:stretch>
        </p:blipFill>
        <p:spPr>
          <a:xfrm>
            <a:off x="4091237" y="2856410"/>
            <a:ext cx="3946774" cy="3298735"/>
          </a:xfrm>
          <a:prstGeom prst="rect">
            <a:avLst/>
          </a:prstGeom>
          <a:ln w="12700">
            <a:miter lim="400000"/>
          </a:ln>
        </p:spPr>
      </p:pic>
      <p:grpSp>
        <p:nvGrpSpPr>
          <p:cNvPr id="575" name="Group 4"/>
          <p:cNvGrpSpPr/>
          <p:nvPr/>
        </p:nvGrpSpPr>
        <p:grpSpPr>
          <a:xfrm>
            <a:off x="-1" y="-260246"/>
            <a:ext cx="12039601" cy="1483876"/>
            <a:chOff x="0" y="0"/>
            <a:chExt cx="12039600" cy="1483875"/>
          </a:xfrm>
        </p:grpSpPr>
        <p:grpSp>
          <p:nvGrpSpPr>
            <p:cNvPr id="573" name="Title 1"/>
            <p:cNvGrpSpPr/>
            <p:nvPr/>
          </p:nvGrpSpPr>
          <p:grpSpPr>
            <a:xfrm>
              <a:off x="1447800" y="0"/>
              <a:ext cx="10591801" cy="1483876"/>
              <a:chOff x="0" y="0"/>
              <a:chExt cx="10591800" cy="1483875"/>
            </a:xfrm>
          </p:grpSpPr>
          <p:sp>
            <p:nvSpPr>
              <p:cNvPr id="571"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572" name="Decision Making statements"/>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Decision Making statements</a:t>
                </a:r>
                <a:br/>
                <a:endParaRPr/>
              </a:p>
            </p:txBody>
          </p:sp>
        </p:grpSp>
        <p:pic>
          <p:nvPicPr>
            <p:cNvPr id="574" name="Picture 2" descr="Picture 2"/>
            <p:cNvPicPr>
              <a:picLocks noChangeAspect="1"/>
            </p:cNvPicPr>
            <p:nvPr/>
          </p:nvPicPr>
          <p:blipFill>
            <a:blip r:embed="rId3"/>
            <a:stretch>
              <a:fillRect/>
            </a:stretch>
          </p:blipFill>
          <p:spPr>
            <a:xfrm>
              <a:off x="0" y="333156"/>
              <a:ext cx="1447800" cy="817564"/>
            </a:xfrm>
            <a:prstGeom prst="rect">
              <a:avLst/>
            </a:prstGeom>
            <a:ln w="12700" cap="flat">
              <a:noFill/>
              <a:miter lim="400000"/>
            </a:ln>
            <a:effectLst/>
          </p:spPr>
        </p:pic>
      </p:grpSp>
      <p:sp>
        <p:nvSpPr>
          <p:cNvPr id="576" name="Date Placeholder 2"/>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ontent Placeholder 2"/>
          <p:cNvSpPr txBox="1">
            <a:spLocks noGrp="1"/>
          </p:cNvSpPr>
          <p:nvPr>
            <p:ph type="body" idx="1"/>
          </p:nvPr>
        </p:nvSpPr>
        <p:spPr>
          <a:xfrm>
            <a:off x="603069" y="919933"/>
            <a:ext cx="10515601" cy="4351338"/>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Nested-if: </a:t>
            </a:r>
          </a:p>
          <a:p>
            <a:pPr marL="0" indent="0">
              <a:lnSpc>
                <a:spcPct val="150000"/>
              </a:lnSpc>
              <a:buSzTx/>
              <a:buNone/>
              <a:defRPr sz="1800">
                <a:latin typeface="Times New Roman"/>
                <a:ea typeface="Times New Roman"/>
                <a:cs typeface="Times New Roman"/>
                <a:sym typeface="Times New Roman"/>
              </a:defRPr>
            </a:pPr>
            <a:r>
              <a:t>A nested if is an if statement that is the target of another if or else. Nested if statements means an if statement inside an if statement. </a:t>
            </a:r>
          </a:p>
        </p:txBody>
      </p:sp>
      <p:pic>
        <p:nvPicPr>
          <p:cNvPr id="579" name="Picture 3" descr="Picture 3"/>
          <p:cNvPicPr>
            <a:picLocks noChangeAspect="1"/>
          </p:cNvPicPr>
          <p:nvPr/>
        </p:nvPicPr>
        <p:blipFill>
          <a:blip r:embed="rId2"/>
          <a:stretch>
            <a:fillRect/>
          </a:stretch>
        </p:blipFill>
        <p:spPr>
          <a:xfrm>
            <a:off x="3643862" y="2626705"/>
            <a:ext cx="5212756" cy="3408335"/>
          </a:xfrm>
          <a:prstGeom prst="rect">
            <a:avLst/>
          </a:prstGeom>
          <a:ln w="12700">
            <a:miter lim="400000"/>
          </a:ln>
        </p:spPr>
      </p:pic>
      <p:grpSp>
        <p:nvGrpSpPr>
          <p:cNvPr id="584" name="Group 4"/>
          <p:cNvGrpSpPr/>
          <p:nvPr/>
        </p:nvGrpSpPr>
        <p:grpSpPr>
          <a:xfrm>
            <a:off x="-1" y="-260246"/>
            <a:ext cx="12039601" cy="1483876"/>
            <a:chOff x="0" y="0"/>
            <a:chExt cx="12039600" cy="1483875"/>
          </a:xfrm>
        </p:grpSpPr>
        <p:grpSp>
          <p:nvGrpSpPr>
            <p:cNvPr id="582" name="Title 1"/>
            <p:cNvGrpSpPr/>
            <p:nvPr/>
          </p:nvGrpSpPr>
          <p:grpSpPr>
            <a:xfrm>
              <a:off x="1447800" y="0"/>
              <a:ext cx="10591801" cy="1483876"/>
              <a:chOff x="0" y="0"/>
              <a:chExt cx="10591800" cy="1483875"/>
            </a:xfrm>
          </p:grpSpPr>
          <p:sp>
            <p:nvSpPr>
              <p:cNvPr id="580"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581" name="Decision Making statements"/>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Decision Making statements</a:t>
                </a:r>
                <a:br/>
                <a:endParaRPr/>
              </a:p>
            </p:txBody>
          </p:sp>
        </p:grpSp>
        <p:pic>
          <p:nvPicPr>
            <p:cNvPr id="583" name="Picture 2" descr="Picture 2"/>
            <p:cNvPicPr>
              <a:picLocks noChangeAspect="1"/>
            </p:cNvPicPr>
            <p:nvPr/>
          </p:nvPicPr>
          <p:blipFill>
            <a:blip r:embed="rId3"/>
            <a:stretch>
              <a:fillRect/>
            </a:stretch>
          </p:blipFill>
          <p:spPr>
            <a:xfrm>
              <a:off x="0" y="333156"/>
              <a:ext cx="1447800" cy="817564"/>
            </a:xfrm>
            <a:prstGeom prst="rect">
              <a:avLst/>
            </a:prstGeom>
            <a:ln w="12700" cap="flat">
              <a:noFill/>
              <a:miter lim="400000"/>
            </a:ln>
            <a:effectLst/>
          </p:spPr>
        </p:pic>
      </p:grpSp>
      <p:sp>
        <p:nvSpPr>
          <p:cNvPr id="585"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Content Placeholder 2"/>
          <p:cNvSpPr txBox="1">
            <a:spLocks noGrp="1"/>
          </p:cNvSpPr>
          <p:nvPr>
            <p:ph type="body" idx="1"/>
          </p:nvPr>
        </p:nvSpPr>
        <p:spPr>
          <a:xfrm>
            <a:off x="890452" y="1329236"/>
            <a:ext cx="10515601" cy="4351339"/>
          </a:xfrm>
          <a:prstGeom prst="rect">
            <a:avLst/>
          </a:prstGeom>
        </p:spPr>
        <p:txBody>
          <a:bodyPr/>
          <a:lstStyle/>
          <a:p>
            <a:pPr marL="0" indent="0">
              <a:buSzTx/>
              <a:buNone/>
              <a:defRPr sz="1800" b="1">
                <a:latin typeface="Times New Roman"/>
                <a:ea typeface="Times New Roman"/>
                <a:cs typeface="Times New Roman"/>
                <a:sym typeface="Times New Roman"/>
              </a:defRPr>
            </a:pPr>
            <a:r>
              <a:t>if-else-if-ladder:</a:t>
            </a:r>
          </a:p>
          <a:p>
            <a:pPr>
              <a:lnSpc>
                <a:spcPct val="150000"/>
              </a:lnSpc>
              <a:defRPr sz="1800">
                <a:latin typeface="Times New Roman"/>
                <a:ea typeface="Times New Roman"/>
                <a:cs typeface="Times New Roman"/>
                <a:sym typeface="Times New Roman"/>
              </a:defRPr>
            </a:pPr>
            <a:r>
              <a:t>if statements are executed from the top down. </a:t>
            </a:r>
          </a:p>
          <a:p>
            <a:pPr>
              <a:lnSpc>
                <a:spcPct val="150000"/>
              </a:lnSpc>
              <a:defRPr sz="1800">
                <a:latin typeface="Times New Roman"/>
                <a:ea typeface="Times New Roman"/>
                <a:cs typeface="Times New Roman"/>
                <a:sym typeface="Times New Roman"/>
              </a:defRPr>
            </a:pPr>
            <a:r>
              <a:t>As soon as one of the conditions controlling the if is true, the statement associated with that if is executed, and the rest of the ladder is bypassed.</a:t>
            </a:r>
          </a:p>
        </p:txBody>
      </p:sp>
      <p:pic>
        <p:nvPicPr>
          <p:cNvPr id="588" name="Picture 3" descr="Picture 3"/>
          <p:cNvPicPr>
            <a:picLocks noChangeAspect="1"/>
          </p:cNvPicPr>
          <p:nvPr/>
        </p:nvPicPr>
        <p:blipFill>
          <a:blip r:embed="rId2"/>
          <a:stretch>
            <a:fillRect/>
          </a:stretch>
        </p:blipFill>
        <p:spPr>
          <a:xfrm>
            <a:off x="4658322" y="2824652"/>
            <a:ext cx="4635956" cy="3508309"/>
          </a:xfrm>
          <a:prstGeom prst="rect">
            <a:avLst/>
          </a:prstGeom>
          <a:ln w="12700">
            <a:miter lim="400000"/>
          </a:ln>
        </p:spPr>
      </p:pic>
      <p:grpSp>
        <p:nvGrpSpPr>
          <p:cNvPr id="593" name="Group 4"/>
          <p:cNvGrpSpPr/>
          <p:nvPr/>
        </p:nvGrpSpPr>
        <p:grpSpPr>
          <a:xfrm>
            <a:off x="76199" y="-219810"/>
            <a:ext cx="12039601" cy="1483876"/>
            <a:chOff x="0" y="0"/>
            <a:chExt cx="12039600" cy="1483875"/>
          </a:xfrm>
        </p:grpSpPr>
        <p:grpSp>
          <p:nvGrpSpPr>
            <p:cNvPr id="591" name="Title 1"/>
            <p:cNvGrpSpPr/>
            <p:nvPr/>
          </p:nvGrpSpPr>
          <p:grpSpPr>
            <a:xfrm>
              <a:off x="1447800" y="0"/>
              <a:ext cx="10591801" cy="1483876"/>
              <a:chOff x="0" y="0"/>
              <a:chExt cx="10591800" cy="1483875"/>
            </a:xfrm>
          </p:grpSpPr>
          <p:sp>
            <p:nvSpPr>
              <p:cNvPr id="589"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590" name="Decision Making statements"/>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Decision Making statements</a:t>
                </a:r>
                <a:br/>
                <a:endParaRPr/>
              </a:p>
            </p:txBody>
          </p:sp>
        </p:grpSp>
        <p:pic>
          <p:nvPicPr>
            <p:cNvPr id="592" name="Picture 2" descr="Picture 2"/>
            <p:cNvPicPr>
              <a:picLocks noChangeAspect="1"/>
            </p:cNvPicPr>
            <p:nvPr/>
          </p:nvPicPr>
          <p:blipFill>
            <a:blip r:embed="rId3"/>
            <a:stretch>
              <a:fillRect/>
            </a:stretch>
          </p:blipFill>
          <p:spPr>
            <a:xfrm>
              <a:off x="0" y="333156"/>
              <a:ext cx="1447800" cy="817564"/>
            </a:xfrm>
            <a:prstGeom prst="rect">
              <a:avLst/>
            </a:prstGeom>
            <a:ln w="12700" cap="flat">
              <a:noFill/>
              <a:miter lim="400000"/>
            </a:ln>
            <a:effectLst/>
          </p:spPr>
        </p:pic>
      </p:grpSp>
      <p:sp>
        <p:nvSpPr>
          <p:cNvPr id="594"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Content Placeholder 2"/>
          <p:cNvSpPr txBox="1">
            <a:spLocks noGrp="1"/>
          </p:cNvSpPr>
          <p:nvPr>
            <p:ph type="body" idx="1"/>
          </p:nvPr>
        </p:nvSpPr>
        <p:spPr>
          <a:xfrm>
            <a:off x="646611" y="1119972"/>
            <a:ext cx="10515601" cy="4351339"/>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switch statement </a:t>
            </a:r>
          </a:p>
          <a:p>
            <a:pPr marL="0" indent="0">
              <a:lnSpc>
                <a:spcPct val="150000"/>
              </a:lnSpc>
              <a:buSzTx/>
              <a:buNone/>
              <a:defRPr sz="1800">
                <a:latin typeface="Times New Roman"/>
                <a:ea typeface="Times New Roman"/>
                <a:cs typeface="Times New Roman"/>
                <a:sym typeface="Times New Roman"/>
              </a:defRPr>
            </a:pPr>
            <a:r>
              <a:t>The switch statement is a multiway branch statement. It provides an easy way to dispatch execution to different parts of code based on the value of the expression.</a:t>
            </a:r>
            <a:br/>
            <a:r>
              <a:rPr b="1"/>
              <a:t>Syntax:</a:t>
            </a:r>
          </a:p>
        </p:txBody>
      </p:sp>
      <p:pic>
        <p:nvPicPr>
          <p:cNvPr id="597" name="Picture 3" descr="Picture 3"/>
          <p:cNvPicPr>
            <a:picLocks noChangeAspect="1"/>
          </p:cNvPicPr>
          <p:nvPr/>
        </p:nvPicPr>
        <p:blipFill>
          <a:blip r:embed="rId2"/>
          <a:stretch>
            <a:fillRect/>
          </a:stretch>
        </p:blipFill>
        <p:spPr>
          <a:xfrm>
            <a:off x="3788081" y="2557794"/>
            <a:ext cx="5386252" cy="3670663"/>
          </a:xfrm>
          <a:prstGeom prst="rect">
            <a:avLst/>
          </a:prstGeom>
          <a:ln w="12700">
            <a:miter lim="400000"/>
          </a:ln>
        </p:spPr>
      </p:pic>
      <p:grpSp>
        <p:nvGrpSpPr>
          <p:cNvPr id="602" name="Group 4"/>
          <p:cNvGrpSpPr/>
          <p:nvPr/>
        </p:nvGrpSpPr>
        <p:grpSpPr>
          <a:xfrm>
            <a:off x="76199" y="-219810"/>
            <a:ext cx="12039601" cy="1483876"/>
            <a:chOff x="0" y="0"/>
            <a:chExt cx="12039600" cy="1483875"/>
          </a:xfrm>
        </p:grpSpPr>
        <p:grpSp>
          <p:nvGrpSpPr>
            <p:cNvPr id="600" name="Title 1"/>
            <p:cNvGrpSpPr/>
            <p:nvPr/>
          </p:nvGrpSpPr>
          <p:grpSpPr>
            <a:xfrm>
              <a:off x="1447800" y="0"/>
              <a:ext cx="10591801" cy="1483876"/>
              <a:chOff x="0" y="0"/>
              <a:chExt cx="10591800" cy="1483875"/>
            </a:xfrm>
          </p:grpSpPr>
          <p:sp>
            <p:nvSpPr>
              <p:cNvPr id="598"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599" name="Decision Making statements"/>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Decision Making statements</a:t>
                </a:r>
                <a:br/>
                <a:endParaRPr/>
              </a:p>
            </p:txBody>
          </p:sp>
        </p:grpSp>
        <p:pic>
          <p:nvPicPr>
            <p:cNvPr id="601" name="Picture 2" descr="Picture 2"/>
            <p:cNvPicPr>
              <a:picLocks noChangeAspect="1"/>
            </p:cNvPicPr>
            <p:nvPr/>
          </p:nvPicPr>
          <p:blipFill>
            <a:blip r:embed="rId3"/>
            <a:stretch>
              <a:fillRect/>
            </a:stretch>
          </p:blipFill>
          <p:spPr>
            <a:xfrm>
              <a:off x="0" y="333156"/>
              <a:ext cx="1447800" cy="817564"/>
            </a:xfrm>
            <a:prstGeom prst="rect">
              <a:avLst/>
            </a:prstGeom>
            <a:ln w="12700" cap="flat">
              <a:noFill/>
              <a:miter lim="400000"/>
            </a:ln>
            <a:effectLst/>
          </p:spPr>
        </p:pic>
      </p:grpSp>
      <p:sp>
        <p:nvSpPr>
          <p:cNvPr id="603" name="Date Placeholder 1"/>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Content Placeholder 2"/>
          <p:cNvSpPr txBox="1">
            <a:spLocks noGrp="1"/>
          </p:cNvSpPr>
          <p:nvPr>
            <p:ph type="body" sz="half" idx="1"/>
          </p:nvPr>
        </p:nvSpPr>
        <p:spPr>
          <a:xfrm>
            <a:off x="1177834" y="1991087"/>
            <a:ext cx="10515601" cy="2067108"/>
          </a:xfrm>
          <a:prstGeom prst="rect">
            <a:avLst/>
          </a:prstGeom>
        </p:spPr>
        <p:txBody>
          <a:bodyPr/>
          <a:lstStyle/>
          <a:p>
            <a:pPr>
              <a:lnSpc>
                <a:spcPct val="150000"/>
              </a:lnSpc>
              <a:defRPr sz="1800">
                <a:latin typeface="Times New Roman"/>
                <a:ea typeface="Times New Roman"/>
                <a:cs typeface="Times New Roman"/>
                <a:sym typeface="Times New Roman"/>
              </a:defRPr>
            </a:pPr>
            <a:r>
              <a:t>The Java </a:t>
            </a:r>
            <a:r>
              <a:rPr i="1"/>
              <a:t>for loop</a:t>
            </a:r>
            <a:r>
              <a:t> is used to iterate a part of the program several times</a:t>
            </a:r>
          </a:p>
          <a:p>
            <a:pPr marL="0" indent="0">
              <a:lnSpc>
                <a:spcPct val="150000"/>
              </a:lnSpc>
              <a:buSzTx/>
              <a:buNone/>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Java provides three ways for executing the loops</a:t>
            </a:r>
          </a:p>
        </p:txBody>
      </p:sp>
      <p:grpSp>
        <p:nvGrpSpPr>
          <p:cNvPr id="610" name="Group 4"/>
          <p:cNvGrpSpPr/>
          <p:nvPr/>
        </p:nvGrpSpPr>
        <p:grpSpPr>
          <a:xfrm>
            <a:off x="-1" y="-214954"/>
            <a:ext cx="12039601" cy="1483876"/>
            <a:chOff x="0" y="0"/>
            <a:chExt cx="12039600" cy="1483875"/>
          </a:xfrm>
        </p:grpSpPr>
        <p:grpSp>
          <p:nvGrpSpPr>
            <p:cNvPr id="608" name="Title 1"/>
            <p:cNvGrpSpPr/>
            <p:nvPr/>
          </p:nvGrpSpPr>
          <p:grpSpPr>
            <a:xfrm>
              <a:off x="1447800" y="0"/>
              <a:ext cx="10591801" cy="1483876"/>
              <a:chOff x="0" y="0"/>
              <a:chExt cx="10591800" cy="1483875"/>
            </a:xfrm>
          </p:grpSpPr>
          <p:sp>
            <p:nvSpPr>
              <p:cNvPr id="606"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607" name="Looping"/>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Looping</a:t>
                </a:r>
                <a:br/>
                <a:endParaRPr/>
              </a:p>
            </p:txBody>
          </p:sp>
        </p:grpSp>
        <p:pic>
          <p:nvPicPr>
            <p:cNvPr id="609" name="Picture 2" descr="Picture 2"/>
            <p:cNvPicPr>
              <a:picLocks noChangeAspect="1"/>
            </p:cNvPicPr>
            <p:nvPr/>
          </p:nvPicPr>
          <p:blipFill>
            <a:blip r:embed="rId2"/>
            <a:stretch>
              <a:fillRect/>
            </a:stretch>
          </p:blipFill>
          <p:spPr>
            <a:xfrm>
              <a:off x="0" y="333156"/>
              <a:ext cx="1447800" cy="817564"/>
            </a:xfrm>
            <a:prstGeom prst="rect">
              <a:avLst/>
            </a:prstGeom>
            <a:ln w="12700" cap="flat">
              <a:noFill/>
              <a:miter lim="400000"/>
            </a:ln>
            <a:effectLst/>
          </p:spPr>
        </p:pic>
      </p:grpSp>
      <p:sp>
        <p:nvSpPr>
          <p:cNvPr id="611" name="Date Placeholder 8"/>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Content Placeholder 2"/>
          <p:cNvSpPr txBox="1">
            <a:spLocks noGrp="1"/>
          </p:cNvSpPr>
          <p:nvPr>
            <p:ph type="body" idx="1"/>
          </p:nvPr>
        </p:nvSpPr>
        <p:spPr>
          <a:xfrm>
            <a:off x="935905" y="1111523"/>
            <a:ext cx="10515601" cy="4351339"/>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While loop: </a:t>
            </a:r>
          </a:p>
          <a:p>
            <a:pPr>
              <a:lnSpc>
                <a:spcPct val="150000"/>
              </a:lnSpc>
              <a:defRPr sz="1800">
                <a:latin typeface="Times New Roman"/>
                <a:ea typeface="Times New Roman"/>
                <a:cs typeface="Times New Roman"/>
                <a:sym typeface="Times New Roman"/>
              </a:defRPr>
            </a:pPr>
            <a:r>
              <a:t>A while loop is a control flow statement that allows code to be executed repeatedly based on a given Boolean condition. The while loop can be thought of as a repeating if statement.</a:t>
            </a:r>
          </a:p>
          <a:p>
            <a:pPr>
              <a:lnSpc>
                <a:spcPct val="150000"/>
              </a:lnSpc>
              <a:defRPr sz="1800"/>
            </a:pPr>
            <a:r>
              <a:t>While loop starts with the checking of condition. If it evaluated to true, then the loop body statements are executed otherwise first statement following the loop is executed. For this reason it is also called </a:t>
            </a:r>
            <a:r>
              <a:rPr b="1"/>
              <a:t>Entry control loop</a:t>
            </a:r>
          </a:p>
        </p:txBody>
      </p:sp>
      <p:pic>
        <p:nvPicPr>
          <p:cNvPr id="614" name="Picture 3" descr="Picture 3"/>
          <p:cNvPicPr>
            <a:picLocks noChangeAspect="1"/>
          </p:cNvPicPr>
          <p:nvPr/>
        </p:nvPicPr>
        <p:blipFill>
          <a:blip r:embed="rId2"/>
          <a:stretch>
            <a:fillRect/>
          </a:stretch>
        </p:blipFill>
        <p:spPr>
          <a:xfrm>
            <a:off x="3069239" y="3534067"/>
            <a:ext cx="6248934" cy="2557030"/>
          </a:xfrm>
          <a:prstGeom prst="rect">
            <a:avLst/>
          </a:prstGeom>
          <a:ln w="12700">
            <a:miter lim="400000"/>
          </a:ln>
        </p:spPr>
      </p:pic>
      <p:grpSp>
        <p:nvGrpSpPr>
          <p:cNvPr id="619" name="Group 4"/>
          <p:cNvGrpSpPr/>
          <p:nvPr/>
        </p:nvGrpSpPr>
        <p:grpSpPr>
          <a:xfrm>
            <a:off x="-1" y="-234020"/>
            <a:ext cx="12039601" cy="1483876"/>
            <a:chOff x="0" y="0"/>
            <a:chExt cx="12039600" cy="1483875"/>
          </a:xfrm>
        </p:grpSpPr>
        <p:grpSp>
          <p:nvGrpSpPr>
            <p:cNvPr id="617" name="Title 1"/>
            <p:cNvGrpSpPr/>
            <p:nvPr/>
          </p:nvGrpSpPr>
          <p:grpSpPr>
            <a:xfrm>
              <a:off x="1447800" y="0"/>
              <a:ext cx="10591801" cy="1483876"/>
              <a:chOff x="0" y="0"/>
              <a:chExt cx="10591800" cy="1483875"/>
            </a:xfrm>
          </p:grpSpPr>
          <p:sp>
            <p:nvSpPr>
              <p:cNvPr id="615"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616" name="Looping"/>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Looping</a:t>
                </a:r>
                <a:br/>
                <a:endParaRPr/>
              </a:p>
            </p:txBody>
          </p:sp>
        </p:grpSp>
        <p:pic>
          <p:nvPicPr>
            <p:cNvPr id="618" name="Picture 2" descr="Picture 2"/>
            <p:cNvPicPr>
              <a:picLocks noChangeAspect="1"/>
            </p:cNvPicPr>
            <p:nvPr/>
          </p:nvPicPr>
          <p:blipFill>
            <a:blip r:embed="rId3"/>
            <a:stretch>
              <a:fillRect/>
            </a:stretch>
          </p:blipFill>
          <p:spPr>
            <a:xfrm>
              <a:off x="0" y="333156"/>
              <a:ext cx="1447800" cy="817564"/>
            </a:xfrm>
            <a:prstGeom prst="rect">
              <a:avLst/>
            </a:prstGeom>
            <a:ln w="12700" cap="flat">
              <a:noFill/>
              <a:miter lim="400000"/>
            </a:ln>
            <a:effectLst/>
          </p:spPr>
        </p:pic>
      </p:grpSp>
      <p:sp>
        <p:nvSpPr>
          <p:cNvPr id="620"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24"/>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187" name="Rectangle 20"/>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grpSp>
        <p:nvGrpSpPr>
          <p:cNvPr id="190" name="Rectangle 6"/>
          <p:cNvGrpSpPr/>
          <p:nvPr/>
        </p:nvGrpSpPr>
        <p:grpSpPr>
          <a:xfrm>
            <a:off x="1524000" y="823697"/>
            <a:ext cx="9144000" cy="486208"/>
            <a:chOff x="0" y="0"/>
            <a:chExt cx="9144000" cy="486206"/>
          </a:xfrm>
        </p:grpSpPr>
        <p:sp>
          <p:nvSpPr>
            <p:cNvPr id="188" name="Rectangle"/>
            <p:cNvSpPr/>
            <p:nvPr/>
          </p:nvSpPr>
          <p:spPr>
            <a:xfrm>
              <a:off x="0" y="14503"/>
              <a:ext cx="9144000" cy="457201"/>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b="1">
                  <a:solidFill>
                    <a:srgbClr val="FFFFFF"/>
                  </a:solidFill>
                  <a:latin typeface="Arial"/>
                  <a:ea typeface="Arial"/>
                  <a:cs typeface="Arial"/>
                  <a:sym typeface="Arial"/>
                </a:defRPr>
              </a:pPr>
              <a:endParaRPr/>
            </a:p>
          </p:txBody>
        </p:sp>
        <p:sp>
          <p:nvSpPr>
            <p:cNvPr id="189" name="Course Objective (CO)"/>
            <p:cNvSpPr txBox="1"/>
            <p:nvPr/>
          </p:nvSpPr>
          <p:spPr>
            <a:xfrm>
              <a:off x="50482" y="-1"/>
              <a:ext cx="9043036"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Arial"/>
                  <a:ea typeface="Arial"/>
                  <a:cs typeface="Arial"/>
                  <a:sym typeface="Arial"/>
                </a:defRPr>
              </a:lvl1pPr>
            </a:lstStyle>
            <a:p>
              <a:r>
                <a:t>Course Objective (CO)</a:t>
              </a:r>
            </a:p>
          </p:txBody>
        </p:sp>
      </p:grpSp>
      <p:grpSp>
        <p:nvGrpSpPr>
          <p:cNvPr id="193" name="Rectangle 12"/>
          <p:cNvGrpSpPr/>
          <p:nvPr/>
        </p:nvGrpSpPr>
        <p:grpSpPr>
          <a:xfrm>
            <a:off x="1752600" y="1752600"/>
            <a:ext cx="8686800" cy="3352800"/>
            <a:chOff x="0" y="0"/>
            <a:chExt cx="8686800" cy="3352800"/>
          </a:xfrm>
        </p:grpSpPr>
        <p:sp>
          <p:nvSpPr>
            <p:cNvPr id="191" name="Rectangle"/>
            <p:cNvSpPr/>
            <p:nvPr/>
          </p:nvSpPr>
          <p:spPr>
            <a:xfrm>
              <a:off x="0" y="0"/>
              <a:ext cx="8686800" cy="3352800"/>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just">
                <a:defRPr sz="2000">
                  <a:latin typeface="AvenirLTStd-Light"/>
                  <a:ea typeface="AvenirLTStd-Light"/>
                  <a:cs typeface="AvenirLTStd-Light"/>
                  <a:sym typeface="AvenirLTStd-Light"/>
                </a:defRPr>
              </a:pPr>
              <a:endParaRPr/>
            </a:p>
          </p:txBody>
        </p:sp>
        <p:sp>
          <p:nvSpPr>
            <p:cNvPr id="192" name="The objective of this course is to understand the object-oriented methodology and its techniques to design and develop conceptual models and demonstrate the standard concepts of object-oriented techniques modularity, I/O. and other standard language cons"/>
            <p:cNvSpPr txBox="1"/>
            <p:nvPr/>
          </p:nvSpPr>
          <p:spPr>
            <a:xfrm>
              <a:off x="58419" y="411479"/>
              <a:ext cx="8569961" cy="2529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just">
                <a:defRPr sz="2000" b="1"/>
              </a:pPr>
              <a:endParaRPr/>
            </a:p>
            <a:p>
              <a:pPr algn="just">
                <a:defRPr sz="2000">
                  <a:latin typeface="AvenirLTStd-Light"/>
                  <a:ea typeface="AvenirLTStd-Light"/>
                  <a:cs typeface="AvenirLTStd-Light"/>
                  <a:sym typeface="AvenirLTStd-Light"/>
                </a:defRPr>
              </a:pPr>
              <a:r>
                <a:t>The objective of this course is to understand the object-oriented methodology and its techniques to design and develop conceptual models and demonstrate the standard concepts of object-oriented techniques modularity, I/O. and other standard language constructs. The basic objective of this course is to understand the fundamental concepts of object-oriented programming in Java language and also implement the Multithreading concepts, GUI based application and collection framework. </a:t>
              </a:r>
            </a:p>
          </p:txBody>
        </p:sp>
      </p:grpSp>
      <p:grpSp>
        <p:nvGrpSpPr>
          <p:cNvPr id="196" name="Rectangle 21"/>
          <p:cNvGrpSpPr/>
          <p:nvPr/>
        </p:nvGrpSpPr>
        <p:grpSpPr>
          <a:xfrm>
            <a:off x="2743200" y="-205425"/>
            <a:ext cx="7924800" cy="1249050"/>
            <a:chOff x="0" y="0"/>
            <a:chExt cx="7924800" cy="1249049"/>
          </a:xfrm>
        </p:grpSpPr>
        <p:sp>
          <p:nvSpPr>
            <p:cNvPr id="194"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195" name="DEPARTMENT OF COMPUTER SCIENCE &amp; ENGINEERING…"/>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COMPUTER SCIENCE &amp; ENGINEERING</a:t>
              </a:r>
            </a:p>
            <a:p>
              <a:pPr algn="ctr">
                <a:defRPr sz="2000" b="1">
                  <a:latin typeface="Times New Roman"/>
                  <a:ea typeface="Times New Roman"/>
                  <a:cs typeface="Times New Roman"/>
                  <a:sym typeface="Times New Roman"/>
                </a:defRPr>
              </a:pPr>
              <a:r>
                <a:t>ESTD. 2001</a:t>
              </a:r>
              <a:br/>
              <a:endParaRPr/>
            </a:p>
          </p:txBody>
        </p:sp>
      </p:grpSp>
      <p:sp>
        <p:nvSpPr>
          <p:cNvPr id="197" name="TextBox 17"/>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198" name="Slide Number Placeholder 18"/>
          <p:cNvSpPr txBox="1">
            <a:spLocks noGrp="1"/>
          </p:cNvSpPr>
          <p:nvPr>
            <p:ph type="sldNum" sz="quarter" idx="2"/>
          </p:nvPr>
        </p:nvSpPr>
        <p:spPr>
          <a:xfrm>
            <a:off x="9677400" y="6356355"/>
            <a:ext cx="220003" cy="3330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grpSp>
        <p:nvGrpSpPr>
          <p:cNvPr id="201" name="Rectangle 19"/>
          <p:cNvGrpSpPr/>
          <p:nvPr/>
        </p:nvGrpSpPr>
        <p:grpSpPr>
          <a:xfrm>
            <a:off x="2743200" y="-205425"/>
            <a:ext cx="7924800" cy="1249050"/>
            <a:chOff x="0" y="0"/>
            <a:chExt cx="7924800" cy="1249049"/>
          </a:xfrm>
        </p:grpSpPr>
        <p:sp>
          <p:nvSpPr>
            <p:cNvPr id="199"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200"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pic>
        <p:nvPicPr>
          <p:cNvPr id="202" name="Picture 23" descr="Picture 23"/>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Content Placeholder 2"/>
          <p:cNvSpPr txBox="1">
            <a:spLocks noGrp="1"/>
          </p:cNvSpPr>
          <p:nvPr>
            <p:ph type="body" idx="1"/>
          </p:nvPr>
        </p:nvSpPr>
        <p:spPr>
          <a:xfrm>
            <a:off x="986245" y="1320528"/>
            <a:ext cx="10515601" cy="4351339"/>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for loop:</a:t>
            </a:r>
          </a:p>
          <a:p>
            <a:pPr>
              <a:lnSpc>
                <a:spcPct val="150000"/>
              </a:lnSpc>
              <a:defRPr sz="1800">
                <a:latin typeface="Times New Roman"/>
                <a:ea typeface="Times New Roman"/>
                <a:cs typeface="Times New Roman"/>
                <a:sym typeface="Times New Roman"/>
              </a:defRPr>
            </a:pPr>
            <a:r>
              <a:t>for loop provides a concise way of writing the loop structure. </a:t>
            </a:r>
          </a:p>
          <a:p>
            <a:pPr>
              <a:lnSpc>
                <a:spcPct val="150000"/>
              </a:lnSpc>
              <a:defRPr sz="1800">
                <a:latin typeface="Times New Roman"/>
                <a:ea typeface="Times New Roman"/>
                <a:cs typeface="Times New Roman"/>
                <a:sym typeface="Times New Roman"/>
              </a:defRPr>
            </a:pPr>
            <a:r>
              <a:t>Unlike a while loop, a for statement consumes the initialization, condition and increment/decrement in one line thereby providing a shorter, easy to debug structure of looping.</a:t>
            </a:r>
          </a:p>
        </p:txBody>
      </p:sp>
      <p:grpSp>
        <p:nvGrpSpPr>
          <p:cNvPr id="627" name="Group 3"/>
          <p:cNvGrpSpPr/>
          <p:nvPr/>
        </p:nvGrpSpPr>
        <p:grpSpPr>
          <a:xfrm>
            <a:off x="-1" y="-181769"/>
            <a:ext cx="12039601" cy="1483876"/>
            <a:chOff x="0" y="0"/>
            <a:chExt cx="12039600" cy="1483875"/>
          </a:xfrm>
        </p:grpSpPr>
        <p:grpSp>
          <p:nvGrpSpPr>
            <p:cNvPr id="625" name="Title 1"/>
            <p:cNvGrpSpPr/>
            <p:nvPr/>
          </p:nvGrpSpPr>
          <p:grpSpPr>
            <a:xfrm>
              <a:off x="1447800" y="0"/>
              <a:ext cx="10591801" cy="1483876"/>
              <a:chOff x="0" y="0"/>
              <a:chExt cx="10591800" cy="1483875"/>
            </a:xfrm>
          </p:grpSpPr>
          <p:sp>
            <p:nvSpPr>
              <p:cNvPr id="623"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624" name="Looping"/>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Looping</a:t>
                </a:r>
                <a:br/>
                <a:endParaRPr/>
              </a:p>
            </p:txBody>
          </p:sp>
        </p:grpSp>
        <p:pic>
          <p:nvPicPr>
            <p:cNvPr id="626" name="Picture 2" descr="Picture 2"/>
            <p:cNvPicPr>
              <a:picLocks noChangeAspect="1"/>
            </p:cNvPicPr>
            <p:nvPr/>
          </p:nvPicPr>
          <p:blipFill>
            <a:blip r:embed="rId2"/>
            <a:stretch>
              <a:fillRect/>
            </a:stretch>
          </p:blipFill>
          <p:spPr>
            <a:xfrm>
              <a:off x="0" y="333156"/>
              <a:ext cx="1447800" cy="817564"/>
            </a:xfrm>
            <a:prstGeom prst="rect">
              <a:avLst/>
            </a:prstGeom>
            <a:ln w="12700" cap="flat">
              <a:noFill/>
              <a:miter lim="400000"/>
            </a:ln>
            <a:effectLst/>
          </p:spPr>
        </p:pic>
      </p:grpSp>
      <p:pic>
        <p:nvPicPr>
          <p:cNvPr id="628" name="Content Placeholder 3" descr="Content Placeholder 3"/>
          <p:cNvPicPr>
            <a:picLocks noChangeAspect="1"/>
          </p:cNvPicPr>
          <p:nvPr/>
        </p:nvPicPr>
        <p:blipFill>
          <a:blip r:embed="rId3"/>
          <a:stretch>
            <a:fillRect/>
          </a:stretch>
        </p:blipFill>
        <p:spPr>
          <a:xfrm>
            <a:off x="3633830" y="3880017"/>
            <a:ext cx="5684342" cy="2459822"/>
          </a:xfrm>
          <a:prstGeom prst="rect">
            <a:avLst/>
          </a:prstGeom>
          <a:ln w="12700">
            <a:miter lim="400000"/>
          </a:ln>
        </p:spPr>
      </p:pic>
      <p:sp>
        <p:nvSpPr>
          <p:cNvPr id="629"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Content Placeholder 2"/>
          <p:cNvSpPr txBox="1">
            <a:spLocks noGrp="1"/>
          </p:cNvSpPr>
          <p:nvPr>
            <p:ph type="body" idx="1"/>
          </p:nvPr>
        </p:nvSpPr>
        <p:spPr>
          <a:xfrm>
            <a:off x="838200" y="1254033"/>
            <a:ext cx="10515600" cy="5425442"/>
          </a:xfrm>
          <a:prstGeom prst="rect">
            <a:avLst/>
          </a:prstGeom>
        </p:spPr>
        <p:txBody>
          <a:bodyPr/>
          <a:lstStyle/>
          <a:p>
            <a:pPr>
              <a:lnSpc>
                <a:spcPct val="136000"/>
              </a:lnSpc>
              <a:defRPr sz="1700" b="1">
                <a:latin typeface="Times New Roman"/>
                <a:ea typeface="Times New Roman"/>
                <a:cs typeface="Times New Roman"/>
                <a:sym typeface="Times New Roman"/>
              </a:defRPr>
            </a:pPr>
            <a:r>
              <a:t>Initialization condition: </a:t>
            </a:r>
            <a:r>
              <a:rPr b="0"/>
              <a:t>Here, we initialize the variable in use. It marks the start of a for loop. An already declared variable can be used or a variable can be declared, local to loop only.</a:t>
            </a:r>
            <a:endParaRPr sz="2300"/>
          </a:p>
          <a:p>
            <a:pPr marL="0" indent="0">
              <a:lnSpc>
                <a:spcPct val="136000"/>
              </a:lnSpc>
              <a:buSzTx/>
              <a:buNone/>
              <a:defRPr sz="2100">
                <a:latin typeface="Times New Roman"/>
                <a:ea typeface="Times New Roman"/>
                <a:cs typeface="Times New Roman"/>
                <a:sym typeface="Times New Roman"/>
              </a:defRPr>
            </a:pPr>
            <a:endParaRPr sz="2300"/>
          </a:p>
          <a:p>
            <a:pPr>
              <a:lnSpc>
                <a:spcPct val="136000"/>
              </a:lnSpc>
              <a:defRPr sz="1700" b="1">
                <a:latin typeface="Times New Roman"/>
                <a:ea typeface="Times New Roman"/>
                <a:cs typeface="Times New Roman"/>
                <a:sym typeface="Times New Roman"/>
              </a:defRPr>
            </a:pPr>
            <a:r>
              <a:t>Testing Condition:</a:t>
            </a:r>
            <a:r>
              <a:rPr b="0"/>
              <a:t> It is used for testing the exit condition for a loop. It must return a boolean value. It is also an </a:t>
            </a:r>
            <a:r>
              <a:t>Entry Control Loop</a:t>
            </a:r>
            <a:r>
              <a:rPr b="0"/>
              <a:t> as the condition is checked prior to the execution of the loop statements.</a:t>
            </a:r>
            <a:endParaRPr sz="2300"/>
          </a:p>
          <a:p>
            <a:pPr>
              <a:lnSpc>
                <a:spcPct val="120000"/>
              </a:lnSpc>
              <a:defRPr sz="2100">
                <a:latin typeface="Times New Roman"/>
                <a:ea typeface="Times New Roman"/>
                <a:cs typeface="Times New Roman"/>
                <a:sym typeface="Times New Roman"/>
              </a:defRPr>
            </a:pPr>
            <a:endParaRPr sz="2300"/>
          </a:p>
          <a:p>
            <a:pPr>
              <a:lnSpc>
                <a:spcPct val="120000"/>
              </a:lnSpc>
              <a:defRPr sz="1700" b="1">
                <a:latin typeface="Times New Roman"/>
                <a:ea typeface="Times New Roman"/>
                <a:cs typeface="Times New Roman"/>
                <a:sym typeface="Times New Roman"/>
              </a:defRPr>
            </a:pPr>
            <a:r>
              <a:t>Statement execution:</a:t>
            </a:r>
            <a:r>
              <a:rPr b="0"/>
              <a:t> Once the condition is evaluated to true, the statements in the loop body are executed.</a:t>
            </a:r>
            <a:endParaRPr sz="2300"/>
          </a:p>
          <a:p>
            <a:pPr>
              <a:lnSpc>
                <a:spcPct val="120000"/>
              </a:lnSpc>
              <a:defRPr sz="2100">
                <a:latin typeface="Times New Roman"/>
                <a:ea typeface="Times New Roman"/>
                <a:cs typeface="Times New Roman"/>
                <a:sym typeface="Times New Roman"/>
              </a:defRPr>
            </a:pPr>
            <a:endParaRPr sz="2300"/>
          </a:p>
          <a:p>
            <a:pPr>
              <a:lnSpc>
                <a:spcPct val="120000"/>
              </a:lnSpc>
              <a:defRPr sz="1700" b="1">
                <a:latin typeface="Times New Roman"/>
                <a:ea typeface="Times New Roman"/>
                <a:cs typeface="Times New Roman"/>
                <a:sym typeface="Times New Roman"/>
              </a:defRPr>
            </a:pPr>
            <a:r>
              <a:t>Increment/ Decrement:</a:t>
            </a:r>
            <a:r>
              <a:rPr b="0"/>
              <a:t> It is used for updating the variable for next iteration.</a:t>
            </a:r>
            <a:endParaRPr sz="2300"/>
          </a:p>
          <a:p>
            <a:pPr>
              <a:lnSpc>
                <a:spcPct val="120000"/>
              </a:lnSpc>
              <a:defRPr sz="2100">
                <a:latin typeface="Times New Roman"/>
                <a:ea typeface="Times New Roman"/>
                <a:cs typeface="Times New Roman"/>
                <a:sym typeface="Times New Roman"/>
              </a:defRPr>
            </a:pPr>
            <a:endParaRPr sz="2300"/>
          </a:p>
          <a:p>
            <a:pPr>
              <a:lnSpc>
                <a:spcPct val="120000"/>
              </a:lnSpc>
              <a:defRPr sz="1700" b="1">
                <a:latin typeface="Times New Roman"/>
                <a:ea typeface="Times New Roman"/>
                <a:cs typeface="Times New Roman"/>
                <a:sym typeface="Times New Roman"/>
              </a:defRPr>
            </a:pPr>
            <a:r>
              <a:t>Loop termination:</a:t>
            </a:r>
            <a:r>
              <a:rPr b="0"/>
              <a:t>When the condition becomes false, the loop terminates marking the end of its life cycle.</a:t>
            </a:r>
          </a:p>
        </p:txBody>
      </p:sp>
      <p:grpSp>
        <p:nvGrpSpPr>
          <p:cNvPr id="636" name="Group 3"/>
          <p:cNvGrpSpPr/>
          <p:nvPr/>
        </p:nvGrpSpPr>
        <p:grpSpPr>
          <a:xfrm>
            <a:off x="-1" y="-181769"/>
            <a:ext cx="12039601" cy="1483876"/>
            <a:chOff x="0" y="0"/>
            <a:chExt cx="12039600" cy="1483875"/>
          </a:xfrm>
        </p:grpSpPr>
        <p:grpSp>
          <p:nvGrpSpPr>
            <p:cNvPr id="634" name="Title 1"/>
            <p:cNvGrpSpPr/>
            <p:nvPr/>
          </p:nvGrpSpPr>
          <p:grpSpPr>
            <a:xfrm>
              <a:off x="1447800" y="0"/>
              <a:ext cx="10591801" cy="1483876"/>
              <a:chOff x="0" y="0"/>
              <a:chExt cx="10591800" cy="1483875"/>
            </a:xfrm>
          </p:grpSpPr>
          <p:sp>
            <p:nvSpPr>
              <p:cNvPr id="632"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633" name="Looping"/>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Looping</a:t>
                </a:r>
                <a:br/>
                <a:endParaRPr/>
              </a:p>
            </p:txBody>
          </p:sp>
        </p:grpSp>
        <p:pic>
          <p:nvPicPr>
            <p:cNvPr id="635" name="Picture 2" descr="Picture 2"/>
            <p:cNvPicPr>
              <a:picLocks noChangeAspect="1"/>
            </p:cNvPicPr>
            <p:nvPr/>
          </p:nvPicPr>
          <p:blipFill>
            <a:blip r:embed="rId2"/>
            <a:stretch>
              <a:fillRect/>
            </a:stretch>
          </p:blipFill>
          <p:spPr>
            <a:xfrm>
              <a:off x="0" y="333156"/>
              <a:ext cx="1447800" cy="817564"/>
            </a:xfrm>
            <a:prstGeom prst="rect">
              <a:avLst/>
            </a:prstGeom>
            <a:ln w="12700" cap="flat">
              <a:noFill/>
              <a:miter lim="400000"/>
            </a:ln>
            <a:effectLst/>
          </p:spPr>
        </p:pic>
      </p:grpSp>
      <p:sp>
        <p:nvSpPr>
          <p:cNvPr id="637"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Content Placeholder 2"/>
          <p:cNvSpPr txBox="1">
            <a:spLocks noGrp="1"/>
          </p:cNvSpPr>
          <p:nvPr>
            <p:ph type="body" idx="1"/>
          </p:nvPr>
        </p:nvSpPr>
        <p:spPr>
          <a:xfrm>
            <a:off x="838200" y="1158240"/>
            <a:ext cx="10515600" cy="4905512"/>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Do-while:</a:t>
            </a:r>
          </a:p>
          <a:p>
            <a:pPr>
              <a:lnSpc>
                <a:spcPct val="150000"/>
              </a:lnSpc>
              <a:defRPr sz="1800">
                <a:latin typeface="Times New Roman"/>
                <a:ea typeface="Times New Roman"/>
                <a:cs typeface="Times New Roman"/>
                <a:sym typeface="Times New Roman"/>
              </a:defRPr>
            </a:pPr>
            <a:r>
              <a:t>do while loop is similar to while loop with only difference that it checks for condition after executing the statements, and therefore is an example of </a:t>
            </a:r>
            <a:r>
              <a:rPr b="1"/>
              <a:t>Exit Control Loop.</a:t>
            </a:r>
          </a:p>
          <a:p>
            <a:pPr>
              <a:lnSpc>
                <a:spcPct val="150000"/>
              </a:lnSpc>
              <a:defRPr sz="1800">
                <a:latin typeface="Times New Roman"/>
                <a:ea typeface="Times New Roman"/>
                <a:cs typeface="Times New Roman"/>
                <a:sym typeface="Times New Roman"/>
              </a:defRPr>
            </a:pPr>
            <a:r>
              <a:t>do while loop starts with the execution of the statement(s). There is no checking of any condition for the first time.</a:t>
            </a:r>
          </a:p>
        </p:txBody>
      </p:sp>
      <p:pic>
        <p:nvPicPr>
          <p:cNvPr id="640" name="Picture 3" descr="Picture 3"/>
          <p:cNvPicPr>
            <a:picLocks noChangeAspect="1"/>
          </p:cNvPicPr>
          <p:nvPr/>
        </p:nvPicPr>
        <p:blipFill>
          <a:blip r:embed="rId2"/>
          <a:stretch>
            <a:fillRect/>
          </a:stretch>
        </p:blipFill>
        <p:spPr>
          <a:xfrm>
            <a:off x="3452453" y="2996844"/>
            <a:ext cx="5134694" cy="2867426"/>
          </a:xfrm>
          <a:prstGeom prst="rect">
            <a:avLst/>
          </a:prstGeom>
          <a:ln w="12700">
            <a:miter lim="400000"/>
          </a:ln>
        </p:spPr>
      </p:pic>
      <p:grpSp>
        <p:nvGrpSpPr>
          <p:cNvPr id="645" name="Group 4"/>
          <p:cNvGrpSpPr/>
          <p:nvPr/>
        </p:nvGrpSpPr>
        <p:grpSpPr>
          <a:xfrm>
            <a:off x="-1" y="-181769"/>
            <a:ext cx="12039601" cy="1483876"/>
            <a:chOff x="0" y="0"/>
            <a:chExt cx="12039600" cy="1483875"/>
          </a:xfrm>
        </p:grpSpPr>
        <p:grpSp>
          <p:nvGrpSpPr>
            <p:cNvPr id="643" name="Title 1"/>
            <p:cNvGrpSpPr/>
            <p:nvPr/>
          </p:nvGrpSpPr>
          <p:grpSpPr>
            <a:xfrm>
              <a:off x="1447800" y="0"/>
              <a:ext cx="10591801" cy="1483876"/>
              <a:chOff x="0" y="0"/>
              <a:chExt cx="10591800" cy="1483875"/>
            </a:xfrm>
          </p:grpSpPr>
          <p:sp>
            <p:nvSpPr>
              <p:cNvPr id="641" name="Rectangle"/>
              <p:cNvSpPr/>
              <p:nvPr/>
            </p:nvSpPr>
            <p:spPr>
              <a:xfrm>
                <a:off x="0" y="399037"/>
                <a:ext cx="10591800" cy="685801"/>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defRPr sz="3200" b="1">
                    <a:latin typeface="Times New Roman"/>
                    <a:ea typeface="Times New Roman"/>
                    <a:cs typeface="Times New Roman"/>
                    <a:sym typeface="Times New Roman"/>
                  </a:defRPr>
                </a:pPr>
                <a:endParaRPr/>
              </a:p>
            </p:txBody>
          </p:sp>
          <p:sp>
            <p:nvSpPr>
              <p:cNvPr id="642" name="Looping"/>
              <p:cNvSpPr txBox="1"/>
              <p:nvPr/>
            </p:nvSpPr>
            <p:spPr>
              <a:xfrm>
                <a:off x="48894" y="0"/>
                <a:ext cx="10494011" cy="1483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latin typeface="Times New Roman"/>
                    <a:ea typeface="Times New Roman"/>
                    <a:cs typeface="Times New Roman"/>
                    <a:sym typeface="Times New Roman"/>
                  </a:defRPr>
                </a:pPr>
                <a:endParaRPr/>
              </a:p>
              <a:p>
                <a:pPr algn="ctr">
                  <a:defRPr sz="3200" b="1">
                    <a:latin typeface="Times New Roman"/>
                    <a:ea typeface="Times New Roman"/>
                    <a:cs typeface="Times New Roman"/>
                    <a:sym typeface="Times New Roman"/>
                  </a:defRPr>
                </a:pPr>
                <a:r>
                  <a:t>Looping</a:t>
                </a:r>
                <a:br/>
                <a:endParaRPr/>
              </a:p>
            </p:txBody>
          </p:sp>
        </p:grpSp>
        <p:pic>
          <p:nvPicPr>
            <p:cNvPr id="644" name="Picture 2" descr="Picture 2"/>
            <p:cNvPicPr>
              <a:picLocks noChangeAspect="1"/>
            </p:cNvPicPr>
            <p:nvPr/>
          </p:nvPicPr>
          <p:blipFill>
            <a:blip r:embed="rId3"/>
            <a:stretch>
              <a:fillRect/>
            </a:stretch>
          </p:blipFill>
          <p:spPr>
            <a:xfrm>
              <a:off x="0" y="333156"/>
              <a:ext cx="1447800" cy="817564"/>
            </a:xfrm>
            <a:prstGeom prst="rect">
              <a:avLst/>
            </a:prstGeom>
            <a:ln w="12700" cap="flat">
              <a:noFill/>
              <a:miter lim="400000"/>
            </a:ln>
            <a:effectLst/>
          </p:spPr>
        </p:pic>
      </p:grpSp>
      <p:sp>
        <p:nvSpPr>
          <p:cNvPr id="646"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Content Placeholder 2"/>
          <p:cNvSpPr txBox="1">
            <a:spLocks noGrp="1"/>
          </p:cNvSpPr>
          <p:nvPr>
            <p:ph type="body" idx="1"/>
          </p:nvPr>
        </p:nvSpPr>
        <p:spPr>
          <a:xfrm>
            <a:off x="838200" y="1111521"/>
            <a:ext cx="10515600" cy="5489576"/>
          </a:xfrm>
          <a:prstGeom prst="rect">
            <a:avLst/>
          </a:prstGeom>
        </p:spPr>
        <p:txBody>
          <a:bodyPr/>
          <a:lstStyle/>
          <a:p>
            <a:pPr>
              <a:lnSpc>
                <a:spcPct val="150000"/>
              </a:lnSpc>
              <a:defRPr sz="1800" b="1">
                <a:latin typeface="Times New Roman"/>
                <a:ea typeface="Times New Roman"/>
                <a:cs typeface="Times New Roman"/>
                <a:sym typeface="Times New Roman"/>
              </a:defRPr>
            </a:pPr>
            <a:r>
              <a:t>Branching statements</a:t>
            </a:r>
            <a:r>
              <a:rPr b="0"/>
              <a:t> are the statements used to jump the flow of execution from one part of a program to another. </a:t>
            </a:r>
          </a:p>
          <a:p>
            <a:pPr>
              <a:lnSpc>
                <a:spcPct val="150000"/>
              </a:lnSpc>
              <a:defRPr sz="1800">
                <a:latin typeface="Times New Roman"/>
                <a:ea typeface="Times New Roman"/>
                <a:cs typeface="Times New Roman"/>
                <a:sym typeface="Times New Roman"/>
              </a:defRPr>
            </a:pPr>
            <a:r>
              <a:t>The </a:t>
            </a:r>
            <a:r>
              <a:rPr b="1"/>
              <a:t>branching statements</a:t>
            </a:r>
            <a:r>
              <a:t> are mostly used inside the control statements. </a:t>
            </a:r>
          </a:p>
        </p:txBody>
      </p:sp>
      <p:pic>
        <p:nvPicPr>
          <p:cNvPr id="649" name="Picture 3" descr="Picture 3"/>
          <p:cNvPicPr>
            <a:picLocks noChangeAspect="1"/>
          </p:cNvPicPr>
          <p:nvPr/>
        </p:nvPicPr>
        <p:blipFill>
          <a:blip r:embed="rId2"/>
          <a:srcRect l="18480" t="25729" r="37548" b="50391"/>
          <a:stretch>
            <a:fillRect/>
          </a:stretch>
        </p:blipFill>
        <p:spPr>
          <a:xfrm>
            <a:off x="2212746" y="3292351"/>
            <a:ext cx="8041342" cy="2456330"/>
          </a:xfrm>
          <a:prstGeom prst="rect">
            <a:avLst/>
          </a:prstGeom>
          <a:ln w="12700">
            <a:miter lim="400000"/>
          </a:ln>
        </p:spPr>
      </p:pic>
      <p:grpSp>
        <p:nvGrpSpPr>
          <p:cNvPr id="654" name="Group 4"/>
          <p:cNvGrpSpPr/>
          <p:nvPr/>
        </p:nvGrpSpPr>
        <p:grpSpPr>
          <a:xfrm>
            <a:off x="76199" y="109234"/>
            <a:ext cx="12039601" cy="817564"/>
            <a:chOff x="0" y="0"/>
            <a:chExt cx="12039600" cy="817562"/>
          </a:xfrm>
        </p:grpSpPr>
        <p:grpSp>
          <p:nvGrpSpPr>
            <p:cNvPr id="652" name="Title 1"/>
            <p:cNvGrpSpPr/>
            <p:nvPr/>
          </p:nvGrpSpPr>
          <p:grpSpPr>
            <a:xfrm>
              <a:off x="1447800" y="65880"/>
              <a:ext cx="10591800" cy="685801"/>
              <a:chOff x="0" y="0"/>
              <a:chExt cx="10591800" cy="685800"/>
            </a:xfrm>
          </p:grpSpPr>
          <p:sp>
            <p:nvSpPr>
              <p:cNvPr id="650"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651" name="Branching statements"/>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Branching statements</a:t>
                </a:r>
              </a:p>
            </p:txBody>
          </p:sp>
        </p:grpSp>
        <p:pic>
          <p:nvPicPr>
            <p:cNvPr id="653" name="Picture 2" descr="Picture 2"/>
            <p:cNvPicPr>
              <a:picLocks noChangeAspect="1"/>
            </p:cNvPicPr>
            <p:nvPr/>
          </p:nvPicPr>
          <p:blipFill>
            <a:blip r:embed="rId3"/>
            <a:stretch>
              <a:fillRect/>
            </a:stretch>
          </p:blipFill>
          <p:spPr>
            <a:xfrm>
              <a:off x="-1" y="0"/>
              <a:ext cx="1447801" cy="817563"/>
            </a:xfrm>
            <a:prstGeom prst="rect">
              <a:avLst/>
            </a:prstGeom>
            <a:ln w="12700" cap="flat">
              <a:noFill/>
              <a:miter lim="400000"/>
            </a:ln>
            <a:effectLst/>
          </p:spPr>
        </p:pic>
      </p:grpSp>
      <p:sp>
        <p:nvSpPr>
          <p:cNvPr id="655" name="Date Placeholder 8"/>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Content Placeholder 2"/>
          <p:cNvSpPr txBox="1">
            <a:spLocks noGrp="1"/>
          </p:cNvSpPr>
          <p:nvPr>
            <p:ph type="body" idx="1"/>
          </p:nvPr>
        </p:nvSpPr>
        <p:spPr>
          <a:xfrm>
            <a:off x="794657" y="1268276"/>
            <a:ext cx="10515601" cy="4351338"/>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The break Statement</a:t>
            </a:r>
          </a:p>
          <a:p>
            <a:pPr>
              <a:lnSpc>
                <a:spcPct val="150000"/>
              </a:lnSpc>
              <a:defRPr sz="1800">
                <a:latin typeface="Times New Roman"/>
                <a:ea typeface="Times New Roman"/>
                <a:cs typeface="Times New Roman"/>
                <a:sym typeface="Times New Roman"/>
              </a:defRPr>
            </a:pPr>
            <a:r>
              <a:t>Using break, we can force immediate termination of a loop, bypassing the conditional expression and any remaining code in the body of the loop.</a:t>
            </a:r>
          </a:p>
        </p:txBody>
      </p:sp>
      <p:grpSp>
        <p:nvGrpSpPr>
          <p:cNvPr id="662" name="Group 3"/>
          <p:cNvGrpSpPr/>
          <p:nvPr/>
        </p:nvGrpSpPr>
        <p:grpSpPr>
          <a:xfrm>
            <a:off x="-1" y="196320"/>
            <a:ext cx="12039601" cy="817563"/>
            <a:chOff x="0" y="0"/>
            <a:chExt cx="12039600" cy="817562"/>
          </a:xfrm>
        </p:grpSpPr>
        <p:grpSp>
          <p:nvGrpSpPr>
            <p:cNvPr id="660" name="Title 1"/>
            <p:cNvGrpSpPr/>
            <p:nvPr/>
          </p:nvGrpSpPr>
          <p:grpSpPr>
            <a:xfrm>
              <a:off x="1447800" y="65880"/>
              <a:ext cx="10591800" cy="685801"/>
              <a:chOff x="0" y="0"/>
              <a:chExt cx="10591800" cy="685800"/>
            </a:xfrm>
          </p:grpSpPr>
          <p:sp>
            <p:nvSpPr>
              <p:cNvPr id="658"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659" name="Branching statements"/>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Branching statements</a:t>
                </a:r>
              </a:p>
            </p:txBody>
          </p:sp>
        </p:grpSp>
        <p:pic>
          <p:nvPicPr>
            <p:cNvPr id="661"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pic>
        <p:nvPicPr>
          <p:cNvPr id="663" name="Picture 6" descr="Picture 6"/>
          <p:cNvPicPr>
            <a:picLocks noChangeAspect="1"/>
          </p:cNvPicPr>
          <p:nvPr/>
        </p:nvPicPr>
        <p:blipFill>
          <a:blip r:embed="rId3"/>
          <a:stretch>
            <a:fillRect/>
          </a:stretch>
        </p:blipFill>
        <p:spPr>
          <a:xfrm>
            <a:off x="2923301" y="2926078"/>
            <a:ext cx="6658904" cy="3426824"/>
          </a:xfrm>
          <a:prstGeom prst="rect">
            <a:avLst/>
          </a:prstGeom>
          <a:ln w="12700">
            <a:miter lim="400000"/>
          </a:ln>
        </p:spPr>
      </p:pic>
      <p:sp>
        <p:nvSpPr>
          <p:cNvPr id="664"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ontent Placeholder 2"/>
          <p:cNvSpPr txBox="1">
            <a:spLocks noGrp="1"/>
          </p:cNvSpPr>
          <p:nvPr>
            <p:ph type="body" idx="1"/>
          </p:nvPr>
        </p:nvSpPr>
        <p:spPr>
          <a:xfrm>
            <a:off x="881742" y="1189900"/>
            <a:ext cx="10515601" cy="4351339"/>
          </a:xfrm>
          <a:prstGeom prst="rect">
            <a:avLst/>
          </a:prstGeom>
        </p:spPr>
        <p:txBody>
          <a:bodyPr/>
          <a:lstStyle/>
          <a:p>
            <a:pPr marL="0" indent="0">
              <a:lnSpc>
                <a:spcPct val="150000"/>
              </a:lnSpc>
              <a:buSzTx/>
              <a:buNone/>
              <a:defRPr sz="1800" b="1">
                <a:latin typeface="Times New Roman"/>
                <a:ea typeface="Times New Roman"/>
                <a:cs typeface="Times New Roman"/>
                <a:sym typeface="Times New Roman"/>
              </a:defRPr>
            </a:pPr>
            <a:r>
              <a:t>Continue:</a:t>
            </a:r>
            <a:r>
              <a:rPr b="0"/>
              <a:t> </a:t>
            </a:r>
          </a:p>
          <a:p>
            <a:pPr>
              <a:lnSpc>
                <a:spcPct val="150000"/>
              </a:lnSpc>
              <a:defRPr sz="1800">
                <a:latin typeface="Times New Roman"/>
                <a:ea typeface="Times New Roman"/>
                <a:cs typeface="Times New Roman"/>
                <a:sym typeface="Times New Roman"/>
              </a:defRPr>
            </a:pPr>
            <a:r>
              <a:t>Sometimes it is useful to force an early iteration of a loop. That is, you might want to continue running the loop but stop processing the remainder of the code in its body for this particular iteration.</a:t>
            </a:r>
          </a:p>
        </p:txBody>
      </p:sp>
      <p:pic>
        <p:nvPicPr>
          <p:cNvPr id="667" name="Picture 3" descr="Picture 3"/>
          <p:cNvPicPr>
            <a:picLocks noChangeAspect="1"/>
          </p:cNvPicPr>
          <p:nvPr/>
        </p:nvPicPr>
        <p:blipFill>
          <a:blip r:embed="rId2"/>
          <a:stretch>
            <a:fillRect/>
          </a:stretch>
        </p:blipFill>
        <p:spPr>
          <a:xfrm>
            <a:off x="2993749" y="3096186"/>
            <a:ext cx="6668431" cy="3027522"/>
          </a:xfrm>
          <a:prstGeom prst="rect">
            <a:avLst/>
          </a:prstGeom>
          <a:ln w="12700">
            <a:miter lim="400000"/>
          </a:ln>
        </p:spPr>
      </p:pic>
      <p:grpSp>
        <p:nvGrpSpPr>
          <p:cNvPr id="672" name="Group 4"/>
          <p:cNvGrpSpPr/>
          <p:nvPr/>
        </p:nvGrpSpPr>
        <p:grpSpPr>
          <a:xfrm>
            <a:off x="76199" y="97700"/>
            <a:ext cx="12039601" cy="817563"/>
            <a:chOff x="0" y="0"/>
            <a:chExt cx="12039600" cy="817562"/>
          </a:xfrm>
        </p:grpSpPr>
        <p:grpSp>
          <p:nvGrpSpPr>
            <p:cNvPr id="670" name="Title 1"/>
            <p:cNvGrpSpPr/>
            <p:nvPr/>
          </p:nvGrpSpPr>
          <p:grpSpPr>
            <a:xfrm>
              <a:off x="1447800" y="65880"/>
              <a:ext cx="10591800" cy="685801"/>
              <a:chOff x="0" y="0"/>
              <a:chExt cx="10591800" cy="685800"/>
            </a:xfrm>
          </p:grpSpPr>
          <p:sp>
            <p:nvSpPr>
              <p:cNvPr id="668"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669" name="Branching statements"/>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Branching statements</a:t>
                </a:r>
              </a:p>
            </p:txBody>
          </p:sp>
        </p:grpSp>
        <p:pic>
          <p:nvPicPr>
            <p:cNvPr id="671" name="Picture 2" descr="Picture 2"/>
            <p:cNvPicPr>
              <a:picLocks noChangeAspect="1"/>
            </p:cNvPicPr>
            <p:nvPr/>
          </p:nvPicPr>
          <p:blipFill>
            <a:blip r:embed="rId3"/>
            <a:stretch>
              <a:fillRect/>
            </a:stretch>
          </p:blipFill>
          <p:spPr>
            <a:xfrm>
              <a:off x="-1" y="0"/>
              <a:ext cx="1447801" cy="817563"/>
            </a:xfrm>
            <a:prstGeom prst="rect">
              <a:avLst/>
            </a:prstGeom>
            <a:ln w="12700" cap="flat">
              <a:noFill/>
              <a:miter lim="400000"/>
            </a:ln>
            <a:effectLst/>
          </p:spPr>
        </p:pic>
      </p:grpSp>
      <p:sp>
        <p:nvSpPr>
          <p:cNvPr id="673"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Content Placeholder 2"/>
          <p:cNvSpPr txBox="1">
            <a:spLocks noGrp="1"/>
          </p:cNvSpPr>
          <p:nvPr>
            <p:ph type="body" sz="half" idx="1"/>
          </p:nvPr>
        </p:nvSpPr>
        <p:spPr>
          <a:xfrm>
            <a:off x="782782" y="2028825"/>
            <a:ext cx="10515601" cy="2367684"/>
          </a:xfrm>
          <a:prstGeom prst="rect">
            <a:avLst/>
          </a:prstGeom>
        </p:spPr>
        <p:txBody>
          <a:bodyPr/>
          <a:lstStyle/>
          <a:p>
            <a:pPr marL="0" indent="0">
              <a:lnSpc>
                <a:spcPct val="150000"/>
              </a:lnSpc>
              <a:buSzTx/>
              <a:buNone/>
              <a:defRPr sz="1800" b="1" u="sng">
                <a:latin typeface="Times New Roman"/>
                <a:ea typeface="Times New Roman"/>
                <a:cs typeface="Times New Roman"/>
                <a:sym typeface="Times New Roman"/>
              </a:defRPr>
            </a:pPr>
            <a:r>
              <a:t>Return:</a:t>
            </a:r>
          </a:p>
          <a:p>
            <a:pPr>
              <a:lnSpc>
                <a:spcPct val="150000"/>
              </a:lnSpc>
              <a:defRPr sz="1800">
                <a:latin typeface="Times New Roman"/>
                <a:ea typeface="Times New Roman"/>
                <a:cs typeface="Times New Roman"/>
                <a:sym typeface="Times New Roman"/>
              </a:defRPr>
            </a:pPr>
            <a:r>
              <a:t>The return statement is used to explicitly return from a method. That is, it causes a program control to transfer back to the caller of the method.</a:t>
            </a:r>
          </a:p>
        </p:txBody>
      </p:sp>
      <p:grpSp>
        <p:nvGrpSpPr>
          <p:cNvPr id="680" name="Group 3"/>
          <p:cNvGrpSpPr/>
          <p:nvPr/>
        </p:nvGrpSpPr>
        <p:grpSpPr>
          <a:xfrm>
            <a:off x="76199" y="97700"/>
            <a:ext cx="12039601" cy="817563"/>
            <a:chOff x="0" y="0"/>
            <a:chExt cx="12039600" cy="817562"/>
          </a:xfrm>
        </p:grpSpPr>
        <p:grpSp>
          <p:nvGrpSpPr>
            <p:cNvPr id="678" name="Title 1"/>
            <p:cNvGrpSpPr/>
            <p:nvPr/>
          </p:nvGrpSpPr>
          <p:grpSpPr>
            <a:xfrm>
              <a:off x="1447800" y="65880"/>
              <a:ext cx="10591800" cy="685801"/>
              <a:chOff x="0" y="0"/>
              <a:chExt cx="10591800" cy="685800"/>
            </a:xfrm>
          </p:grpSpPr>
          <p:sp>
            <p:nvSpPr>
              <p:cNvPr id="676"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677" name="Branching statements"/>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Branching statements</a:t>
                </a:r>
              </a:p>
            </p:txBody>
          </p:sp>
        </p:grpSp>
        <p:pic>
          <p:nvPicPr>
            <p:cNvPr id="679"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681"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Content Placeholder 2"/>
          <p:cNvSpPr txBox="1">
            <a:spLocks noGrp="1"/>
          </p:cNvSpPr>
          <p:nvPr>
            <p:ph type="body" idx="1"/>
          </p:nvPr>
        </p:nvSpPr>
        <p:spPr>
          <a:xfrm>
            <a:off x="838200" y="1825625"/>
            <a:ext cx="10515600" cy="4510521"/>
          </a:xfrm>
          <a:prstGeom prst="rect">
            <a:avLst/>
          </a:prstGeom>
        </p:spPr>
        <p:txBody>
          <a:bodyPr/>
          <a:lstStyle/>
          <a:p>
            <a:pPr>
              <a:lnSpc>
                <a:spcPct val="150000"/>
              </a:lnSpc>
              <a:defRPr sz="1800">
                <a:latin typeface="Times New Roman"/>
                <a:ea typeface="Times New Roman"/>
                <a:cs typeface="Times New Roman"/>
                <a:sym typeface="Times New Roman"/>
              </a:defRPr>
            </a:pPr>
            <a:r>
              <a:t>Arguments in Java are always </a:t>
            </a:r>
            <a:r>
              <a:rPr b="1"/>
              <a:t>passed-by-value</a:t>
            </a:r>
            <a:r>
              <a:t>. </a:t>
            </a:r>
          </a:p>
          <a:p>
            <a:pPr marL="0" indent="0">
              <a:lnSpc>
                <a:spcPct val="150000"/>
              </a:lnSpc>
              <a:buSzTx/>
              <a:buNone/>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During method invocation, a copy of each argument, whether its a value or reference, is created in stack memory which is then passed to the method. </a:t>
            </a:r>
          </a:p>
          <a:p>
            <a:pPr>
              <a:lnSpc>
                <a:spcPct val="150000"/>
              </a:lnSpc>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When we pass an object, the reference in stack memory is copied and the new reference is passed to the method.</a:t>
            </a:r>
          </a:p>
        </p:txBody>
      </p:sp>
      <p:grpSp>
        <p:nvGrpSpPr>
          <p:cNvPr id="688" name="Group 3"/>
          <p:cNvGrpSpPr/>
          <p:nvPr/>
        </p:nvGrpSpPr>
        <p:grpSpPr>
          <a:xfrm>
            <a:off x="76199" y="171590"/>
            <a:ext cx="12039601" cy="817564"/>
            <a:chOff x="0" y="0"/>
            <a:chExt cx="12039600" cy="817562"/>
          </a:xfrm>
        </p:grpSpPr>
        <p:grpSp>
          <p:nvGrpSpPr>
            <p:cNvPr id="686" name="Title 1"/>
            <p:cNvGrpSpPr/>
            <p:nvPr/>
          </p:nvGrpSpPr>
          <p:grpSpPr>
            <a:xfrm>
              <a:off x="1447800" y="-1"/>
              <a:ext cx="10591800" cy="685801"/>
              <a:chOff x="0" y="0"/>
              <a:chExt cx="10591800" cy="685800"/>
            </a:xfrm>
          </p:grpSpPr>
          <p:sp>
            <p:nvSpPr>
              <p:cNvPr id="684"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685" name="Argument Passing Mechanism"/>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Argument Passing Mechanism</a:t>
                </a:r>
              </a:p>
            </p:txBody>
          </p:sp>
        </p:grpSp>
        <p:pic>
          <p:nvPicPr>
            <p:cNvPr id="687"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689"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Content Placeholder 2"/>
          <p:cNvSpPr txBox="1">
            <a:spLocks noGrp="1"/>
          </p:cNvSpPr>
          <p:nvPr>
            <p:ph type="body" idx="1"/>
          </p:nvPr>
        </p:nvSpPr>
        <p:spPr>
          <a:xfrm>
            <a:off x="923635" y="1237673"/>
            <a:ext cx="10781146" cy="5329381"/>
          </a:xfrm>
          <a:prstGeom prst="rect">
            <a:avLst/>
          </a:prstGeom>
        </p:spPr>
        <p:txBody>
          <a:bodyPr/>
          <a:lstStyle/>
          <a:p>
            <a:pPr>
              <a:lnSpc>
                <a:spcPct val="150000"/>
              </a:lnSpc>
              <a:defRPr sz="1800">
                <a:latin typeface="Times New Roman"/>
                <a:ea typeface="Times New Roman"/>
                <a:cs typeface="Times New Roman"/>
                <a:sym typeface="Times New Roman"/>
              </a:defRPr>
            </a:pPr>
            <a:r>
              <a:t>Command line argument is a parameter supplied to the program when it is invoked. </a:t>
            </a:r>
          </a:p>
          <a:p>
            <a:pPr marL="0" indent="0">
              <a:lnSpc>
                <a:spcPct val="150000"/>
              </a:lnSpc>
              <a:buSzTx/>
              <a:buNone/>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Command line argument is an important concept in programming. </a:t>
            </a:r>
          </a:p>
          <a:p>
            <a:pPr marL="0" indent="0">
              <a:lnSpc>
                <a:spcPct val="150000"/>
              </a:lnSpc>
              <a:buSzTx/>
              <a:buNone/>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It is mostly used when you need to control your program from outside. </a:t>
            </a:r>
          </a:p>
          <a:p>
            <a:pPr marL="0" indent="0">
              <a:lnSpc>
                <a:spcPct val="150000"/>
              </a:lnSpc>
              <a:buSzTx/>
              <a:buNone/>
              <a:defRPr sz="1800">
                <a:latin typeface="Times New Roman"/>
                <a:ea typeface="Times New Roman"/>
                <a:cs typeface="Times New Roman"/>
                <a:sym typeface="Times New Roman"/>
              </a:defRPr>
            </a:pPr>
            <a:endParaRPr/>
          </a:p>
          <a:p>
            <a:pPr>
              <a:lnSpc>
                <a:spcPct val="150000"/>
              </a:lnSpc>
              <a:defRPr sz="1800">
                <a:latin typeface="Times New Roman"/>
                <a:ea typeface="Times New Roman"/>
                <a:cs typeface="Times New Roman"/>
                <a:sym typeface="Times New Roman"/>
              </a:defRPr>
            </a:pPr>
            <a:r>
              <a:t>Command line arguments are passed to the main() method.</a:t>
            </a:r>
          </a:p>
        </p:txBody>
      </p:sp>
      <p:grpSp>
        <p:nvGrpSpPr>
          <p:cNvPr id="696" name="Group 3"/>
          <p:cNvGrpSpPr/>
          <p:nvPr/>
        </p:nvGrpSpPr>
        <p:grpSpPr>
          <a:xfrm>
            <a:off x="76199" y="171590"/>
            <a:ext cx="12039601" cy="817564"/>
            <a:chOff x="0" y="0"/>
            <a:chExt cx="12039600" cy="817562"/>
          </a:xfrm>
        </p:grpSpPr>
        <p:grpSp>
          <p:nvGrpSpPr>
            <p:cNvPr id="694" name="Title 1"/>
            <p:cNvGrpSpPr/>
            <p:nvPr/>
          </p:nvGrpSpPr>
          <p:grpSpPr>
            <a:xfrm>
              <a:off x="1447800" y="-1"/>
              <a:ext cx="10591800" cy="685801"/>
              <a:chOff x="0" y="0"/>
              <a:chExt cx="10591800" cy="685800"/>
            </a:xfrm>
          </p:grpSpPr>
          <p:sp>
            <p:nvSpPr>
              <p:cNvPr id="692"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693" name="Command Line Argument"/>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Command Line Argument</a:t>
                </a:r>
              </a:p>
            </p:txBody>
          </p:sp>
        </p:grpSp>
        <p:pic>
          <p:nvPicPr>
            <p:cNvPr id="695"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697" name="Date Placeholder 7"/>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Content Placeholder 2"/>
          <p:cNvSpPr txBox="1">
            <a:spLocks noGrp="1"/>
          </p:cNvSpPr>
          <p:nvPr>
            <p:ph type="body" idx="1"/>
          </p:nvPr>
        </p:nvSpPr>
        <p:spPr>
          <a:xfrm>
            <a:off x="838200" y="1293089"/>
            <a:ext cx="10515600" cy="5366329"/>
          </a:xfrm>
          <a:prstGeom prst="rect">
            <a:avLst/>
          </a:prstGeom>
        </p:spPr>
        <p:txBody>
          <a:bodyPr/>
          <a:lstStyle/>
          <a:p>
            <a:pPr marL="0" indent="0">
              <a:lnSpc>
                <a:spcPct val="150000"/>
              </a:lnSpc>
              <a:buSzTx/>
              <a:buNone/>
              <a:defRPr sz="1800">
                <a:latin typeface="Times New Roman"/>
                <a:ea typeface="Times New Roman"/>
                <a:cs typeface="Times New Roman"/>
                <a:sym typeface="Times New Roman"/>
              </a:defRPr>
            </a:pPr>
            <a:r>
              <a:t>To pass command line arguments, we typically define main() with two arguments : first argument is the number of command line arguments and second is list of command-line arguments.</a:t>
            </a:r>
          </a:p>
          <a:p>
            <a:pPr marL="0" indent="0">
              <a:lnSpc>
                <a:spcPct val="150000"/>
              </a:lnSpc>
              <a:buSzTx/>
              <a:buNone/>
              <a:defRPr sz="1800">
                <a:latin typeface="Times New Roman"/>
                <a:ea typeface="Times New Roman"/>
                <a:cs typeface="Times New Roman"/>
                <a:sym typeface="Times New Roman"/>
              </a:defRPr>
            </a:pPr>
            <a:endParaRPr/>
          </a:p>
          <a:p>
            <a:pPr marL="0" indent="0" algn="ctr">
              <a:lnSpc>
                <a:spcPct val="150000"/>
              </a:lnSpc>
              <a:buSzTx/>
              <a:buNone/>
              <a:defRPr sz="1800">
                <a:solidFill>
                  <a:srgbClr val="273239"/>
                </a:solidFill>
                <a:latin typeface="Times New Roman"/>
                <a:ea typeface="Times New Roman"/>
                <a:cs typeface="Times New Roman"/>
                <a:sym typeface="Times New Roman"/>
              </a:defRPr>
            </a:pPr>
            <a:r>
              <a:t>int main(int argc, char *argv[]) { /* ... */ }</a:t>
            </a:r>
            <a:r>
              <a:rPr>
                <a:solidFill>
                  <a:srgbClr val="000000"/>
                </a:solidFill>
              </a:rPr>
              <a:t> </a:t>
            </a:r>
          </a:p>
          <a:p>
            <a:pPr marL="0" indent="0">
              <a:lnSpc>
                <a:spcPct val="150000"/>
              </a:lnSpc>
              <a:buSzTx/>
              <a:buNone/>
              <a:defRPr sz="1800">
                <a:latin typeface="Times New Roman"/>
                <a:ea typeface="Times New Roman"/>
                <a:cs typeface="Times New Roman"/>
                <a:sym typeface="Times New Roman"/>
              </a:defRPr>
            </a:pPr>
            <a:endParaRPr>
              <a:solidFill>
                <a:srgbClr val="000000"/>
              </a:solidFill>
            </a:endParaRPr>
          </a:p>
          <a:p>
            <a:pPr>
              <a:lnSpc>
                <a:spcPct val="150000"/>
              </a:lnSpc>
              <a:defRPr sz="1800" b="1">
                <a:latin typeface="Times New Roman"/>
                <a:ea typeface="Times New Roman"/>
                <a:cs typeface="Times New Roman"/>
                <a:sym typeface="Times New Roman"/>
              </a:defRPr>
            </a:pPr>
            <a:r>
              <a:t>argc (ARGument Count)</a:t>
            </a:r>
            <a:r>
              <a:rPr b="0"/>
              <a:t> is int and stores number of command-line arguments passed by the user including the name of the program. So if we pass a value to a program, value of argc would be 2 (one for argument and one for program name).The value of argc should be non negative.</a:t>
            </a:r>
          </a:p>
          <a:p>
            <a:pPr>
              <a:lnSpc>
                <a:spcPct val="150000"/>
              </a:lnSpc>
              <a:defRPr sz="1800" b="1">
                <a:latin typeface="Times New Roman"/>
                <a:ea typeface="Times New Roman"/>
                <a:cs typeface="Times New Roman"/>
                <a:sym typeface="Times New Roman"/>
              </a:defRPr>
            </a:pPr>
            <a:r>
              <a:t>argv(ARGument Vector)</a:t>
            </a:r>
            <a:r>
              <a:rPr b="0"/>
              <a:t> is array of character pointers listing all the arguments.</a:t>
            </a:r>
          </a:p>
          <a:p>
            <a:pPr>
              <a:lnSpc>
                <a:spcPct val="150000"/>
              </a:lnSpc>
              <a:defRPr sz="1800">
                <a:latin typeface="Times New Roman"/>
                <a:ea typeface="Times New Roman"/>
                <a:cs typeface="Times New Roman"/>
                <a:sym typeface="Times New Roman"/>
              </a:defRPr>
            </a:pPr>
            <a:r>
              <a:t>If argc is greater than zero,the array elements from argv[0] to argv[argc-1] will contain pointers to strings.</a:t>
            </a:r>
          </a:p>
        </p:txBody>
      </p:sp>
      <p:grpSp>
        <p:nvGrpSpPr>
          <p:cNvPr id="704" name="Group 3"/>
          <p:cNvGrpSpPr/>
          <p:nvPr/>
        </p:nvGrpSpPr>
        <p:grpSpPr>
          <a:xfrm>
            <a:off x="76199" y="171590"/>
            <a:ext cx="12039601" cy="817564"/>
            <a:chOff x="0" y="0"/>
            <a:chExt cx="12039600" cy="817562"/>
          </a:xfrm>
        </p:grpSpPr>
        <p:grpSp>
          <p:nvGrpSpPr>
            <p:cNvPr id="702" name="Title 1"/>
            <p:cNvGrpSpPr/>
            <p:nvPr/>
          </p:nvGrpSpPr>
          <p:grpSpPr>
            <a:xfrm>
              <a:off x="1447800" y="-1"/>
              <a:ext cx="10591800" cy="685801"/>
              <a:chOff x="0" y="0"/>
              <a:chExt cx="10591800" cy="685800"/>
            </a:xfrm>
          </p:grpSpPr>
          <p:sp>
            <p:nvSpPr>
              <p:cNvPr id="700" name="Rectangle"/>
              <p:cNvSpPr/>
              <p:nvPr/>
            </p:nvSpPr>
            <p:spPr>
              <a:xfrm>
                <a:off x="0" y="0"/>
                <a:ext cx="10591800" cy="685800"/>
              </a:xfrm>
              <a:prstGeom prst="rect">
                <a:avLst/>
              </a:prstGeom>
              <a:solidFill>
                <a:srgbClr val="DEEBF7"/>
              </a:solidFill>
              <a:ln w="6350" cap="flat">
                <a:solidFill>
                  <a:schemeClr val="accent5"/>
                </a:solidFill>
                <a:prstDash val="solid"/>
                <a:miter lim="800000"/>
              </a:ln>
              <a:effectLst/>
            </p:spPr>
            <p:txBody>
              <a:bodyPr wrap="square" lIns="45719" tIns="45719" rIns="45719" bIns="45719" numCol="1" anchor="ctr">
                <a:noAutofit/>
              </a:bodyPr>
              <a:lstStyle/>
              <a:p>
                <a:pPr algn="ctr"/>
                <a:endParaRPr/>
              </a:p>
            </p:txBody>
          </p:sp>
          <p:sp>
            <p:nvSpPr>
              <p:cNvPr id="701" name="Command Line Argument"/>
              <p:cNvSpPr txBox="1"/>
              <p:nvPr/>
            </p:nvSpPr>
            <p:spPr>
              <a:xfrm>
                <a:off x="48894" y="70862"/>
                <a:ext cx="10494011"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b="1">
                    <a:latin typeface="Times New Roman"/>
                    <a:ea typeface="Times New Roman"/>
                    <a:cs typeface="Times New Roman"/>
                    <a:sym typeface="Times New Roman"/>
                  </a:defRPr>
                </a:lvl1pPr>
              </a:lstStyle>
              <a:p>
                <a:r>
                  <a:t>Command Line Argument</a:t>
                </a:r>
              </a:p>
            </p:txBody>
          </p:sp>
        </p:grpSp>
        <p:pic>
          <p:nvPicPr>
            <p:cNvPr id="703" name="Picture 2" descr="Picture 2"/>
            <p:cNvPicPr>
              <a:picLocks noChangeAspect="1"/>
            </p:cNvPicPr>
            <p:nvPr/>
          </p:nvPicPr>
          <p:blipFill>
            <a:blip r:embed="rId2"/>
            <a:stretch>
              <a:fillRect/>
            </a:stretch>
          </p:blipFill>
          <p:spPr>
            <a:xfrm>
              <a:off x="-1" y="0"/>
              <a:ext cx="1447801" cy="817563"/>
            </a:xfrm>
            <a:prstGeom prst="rect">
              <a:avLst/>
            </a:prstGeom>
            <a:ln w="12700" cap="flat">
              <a:noFill/>
              <a:miter lim="400000"/>
            </a:ln>
            <a:effectLst/>
          </p:spPr>
        </p:pic>
      </p:grpSp>
      <p:sp>
        <p:nvSpPr>
          <p:cNvPr id="705" name="Date Placeholder 6"/>
          <p:cNvSpPr txBox="1"/>
          <p:nvPr/>
        </p:nvSpPr>
        <p:spPr>
          <a:xfrm>
            <a:off x="883919" y="6414760"/>
            <a:ext cx="265176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88888"/>
                </a:solidFill>
              </a:defRPr>
            </a:lvl1pPr>
          </a:lstStyle>
          <a:p>
            <a:r>
              <a:t>8/28/2021</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4"/>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205" name="Rectangle 20"/>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grpSp>
        <p:nvGrpSpPr>
          <p:cNvPr id="208" name="Rectangle 6"/>
          <p:cNvGrpSpPr/>
          <p:nvPr/>
        </p:nvGrpSpPr>
        <p:grpSpPr>
          <a:xfrm>
            <a:off x="1524000" y="823697"/>
            <a:ext cx="9144000" cy="486208"/>
            <a:chOff x="0" y="0"/>
            <a:chExt cx="9144000" cy="486206"/>
          </a:xfrm>
        </p:grpSpPr>
        <p:sp>
          <p:nvSpPr>
            <p:cNvPr id="206" name="Rectangle"/>
            <p:cNvSpPr/>
            <p:nvPr/>
          </p:nvSpPr>
          <p:spPr>
            <a:xfrm>
              <a:off x="0" y="14503"/>
              <a:ext cx="9144000" cy="457201"/>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b="1">
                  <a:solidFill>
                    <a:srgbClr val="FFFFFF"/>
                  </a:solidFill>
                  <a:latin typeface="Arial"/>
                  <a:ea typeface="Arial"/>
                  <a:cs typeface="Arial"/>
                  <a:sym typeface="Arial"/>
                </a:defRPr>
              </a:pPr>
              <a:endParaRPr/>
            </a:p>
          </p:txBody>
        </p:sp>
        <p:sp>
          <p:nvSpPr>
            <p:cNvPr id="207" name="Course Outcomes"/>
            <p:cNvSpPr txBox="1"/>
            <p:nvPr/>
          </p:nvSpPr>
          <p:spPr>
            <a:xfrm>
              <a:off x="50482" y="-1"/>
              <a:ext cx="9043036"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Arial"/>
                  <a:ea typeface="Arial"/>
                  <a:cs typeface="Arial"/>
                  <a:sym typeface="Arial"/>
                </a:defRPr>
              </a:lvl1pPr>
            </a:lstStyle>
            <a:p>
              <a:r>
                <a:t>Course Outcomes</a:t>
              </a:r>
            </a:p>
          </p:txBody>
        </p:sp>
      </p:grpSp>
      <p:grpSp>
        <p:nvGrpSpPr>
          <p:cNvPr id="221" name="Group 17"/>
          <p:cNvGrpSpPr/>
          <p:nvPr/>
        </p:nvGrpSpPr>
        <p:grpSpPr>
          <a:xfrm>
            <a:off x="1752600" y="1183073"/>
            <a:ext cx="8696325" cy="4286129"/>
            <a:chOff x="0" y="0"/>
            <a:chExt cx="8696325" cy="4286127"/>
          </a:xfrm>
        </p:grpSpPr>
        <p:grpSp>
          <p:nvGrpSpPr>
            <p:cNvPr id="211" name="Rectangle 12"/>
            <p:cNvGrpSpPr/>
            <p:nvPr/>
          </p:nvGrpSpPr>
          <p:grpSpPr>
            <a:xfrm>
              <a:off x="4" y="0"/>
              <a:ext cx="8686801" cy="1254582"/>
              <a:chOff x="0" y="0"/>
              <a:chExt cx="8686800" cy="1254581"/>
            </a:xfrm>
          </p:grpSpPr>
          <p:sp>
            <p:nvSpPr>
              <p:cNvPr id="209" name="Rectangle"/>
              <p:cNvSpPr/>
              <p:nvPr/>
            </p:nvSpPr>
            <p:spPr>
              <a:xfrm>
                <a:off x="0" y="264726"/>
                <a:ext cx="8686800" cy="725130"/>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just">
                  <a:defRPr sz="2000"/>
                </a:pPr>
                <a:endParaRPr/>
              </a:p>
            </p:txBody>
          </p:sp>
          <p:sp>
            <p:nvSpPr>
              <p:cNvPr id="210" name="CO 1: Identify the concepts of object-oriented programming and relationships among them needed in modeling."/>
              <p:cNvSpPr txBox="1"/>
              <p:nvPr/>
            </p:nvSpPr>
            <p:spPr>
              <a:xfrm>
                <a:off x="58419" y="-1"/>
                <a:ext cx="8569961" cy="12545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just">
                  <a:defRPr sz="2000" b="1"/>
                </a:pPr>
                <a:endParaRPr/>
              </a:p>
              <a:p>
                <a:pPr algn="just">
                  <a:defRPr sz="2000" b="1"/>
                </a:pPr>
                <a:r>
                  <a:t>CO 1</a:t>
                </a:r>
                <a:r>
                  <a:rPr b="0"/>
                  <a:t>: Identify the concepts of object-oriented programming and relationships among them needed in modeling. </a:t>
                </a:r>
              </a:p>
            </p:txBody>
          </p:sp>
        </p:grpSp>
        <p:grpSp>
          <p:nvGrpSpPr>
            <p:cNvPr id="214" name="Rectangle 13"/>
            <p:cNvGrpSpPr/>
            <p:nvPr/>
          </p:nvGrpSpPr>
          <p:grpSpPr>
            <a:xfrm>
              <a:off x="0" y="877528"/>
              <a:ext cx="8686800" cy="1254582"/>
              <a:chOff x="0" y="0"/>
              <a:chExt cx="8686800" cy="1254581"/>
            </a:xfrm>
          </p:grpSpPr>
          <p:sp>
            <p:nvSpPr>
              <p:cNvPr id="212" name="Rectangle"/>
              <p:cNvSpPr/>
              <p:nvPr/>
            </p:nvSpPr>
            <p:spPr>
              <a:xfrm>
                <a:off x="0" y="264725"/>
                <a:ext cx="8686800" cy="72513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just">
                  <a:defRPr sz="2000"/>
                </a:pPr>
                <a:endParaRPr/>
              </a:p>
            </p:txBody>
          </p:sp>
          <p:sp>
            <p:nvSpPr>
              <p:cNvPr id="213" name="CO 2: Demonstrate the Java programs using OOP principles and also implement the concepts of lambda expressions"/>
              <p:cNvSpPr txBox="1"/>
              <p:nvPr/>
            </p:nvSpPr>
            <p:spPr>
              <a:xfrm>
                <a:off x="58419" y="0"/>
                <a:ext cx="8569961" cy="1254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just">
                  <a:defRPr sz="2000" b="1"/>
                </a:pPr>
                <a:endParaRPr/>
              </a:p>
              <a:p>
                <a:pPr algn="just">
                  <a:defRPr sz="2000" b="1"/>
                </a:pPr>
                <a:r>
                  <a:t>CO 2: </a:t>
                </a:r>
                <a:r>
                  <a:rPr b="0"/>
                  <a:t>Demonstrate the Java programs using OOP principles and also implement the concepts of lambda expressions</a:t>
                </a:r>
              </a:p>
            </p:txBody>
          </p:sp>
        </p:grpSp>
        <p:grpSp>
          <p:nvGrpSpPr>
            <p:cNvPr id="217" name="Rectangle 15"/>
            <p:cNvGrpSpPr/>
            <p:nvPr/>
          </p:nvGrpSpPr>
          <p:grpSpPr>
            <a:xfrm>
              <a:off x="9525" y="2082194"/>
              <a:ext cx="8686800" cy="997245"/>
              <a:chOff x="0" y="0"/>
              <a:chExt cx="8686800" cy="997243"/>
            </a:xfrm>
          </p:grpSpPr>
          <p:sp>
            <p:nvSpPr>
              <p:cNvPr id="215" name="Rectangle"/>
              <p:cNvSpPr/>
              <p:nvPr/>
            </p:nvSpPr>
            <p:spPr>
              <a:xfrm>
                <a:off x="0" y="0"/>
                <a:ext cx="8686800" cy="997244"/>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just"/>
                <a:endParaRPr/>
              </a:p>
            </p:txBody>
          </p:sp>
          <p:sp>
            <p:nvSpPr>
              <p:cNvPr id="216" name="CO 3: Implement packages with different protection level resolving namespace collision and evaluate the error handling concepts for uninterrupted execution of Java program."/>
              <p:cNvSpPr txBox="1"/>
              <p:nvPr/>
            </p:nvSpPr>
            <p:spPr>
              <a:xfrm>
                <a:off x="58419" y="23731"/>
                <a:ext cx="8569961" cy="9497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just">
                  <a:defRPr sz="2000" b="1"/>
                </a:pPr>
                <a:r>
                  <a:t>CO 3: </a:t>
                </a:r>
                <a:r>
                  <a:rPr b="0"/>
                  <a:t>Implement packages with different protection level resolving namespace collision and evaluate the error handling concepts for uninterrupted execution of Java program.</a:t>
                </a:r>
              </a:p>
            </p:txBody>
          </p:sp>
        </p:grpSp>
        <p:grpSp>
          <p:nvGrpSpPr>
            <p:cNvPr id="220" name="Rectangle 16"/>
            <p:cNvGrpSpPr/>
            <p:nvPr/>
          </p:nvGrpSpPr>
          <p:grpSpPr>
            <a:xfrm>
              <a:off x="0" y="3031546"/>
              <a:ext cx="8686800" cy="1254582"/>
              <a:chOff x="0" y="0"/>
              <a:chExt cx="8686800" cy="1254581"/>
            </a:xfrm>
          </p:grpSpPr>
          <p:sp>
            <p:nvSpPr>
              <p:cNvPr id="218" name="Rectangle"/>
              <p:cNvSpPr/>
              <p:nvPr/>
            </p:nvSpPr>
            <p:spPr>
              <a:xfrm>
                <a:off x="0" y="284390"/>
                <a:ext cx="8686800" cy="6858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just">
                  <a:defRPr sz="2000"/>
                </a:pPr>
                <a:endParaRPr/>
              </a:p>
            </p:txBody>
          </p:sp>
          <p:sp>
            <p:nvSpPr>
              <p:cNvPr id="219" name="CO 4: Implement Concurrency control, I/O Streams and Annotations concepts by using Java program."/>
              <p:cNvSpPr txBox="1"/>
              <p:nvPr/>
            </p:nvSpPr>
            <p:spPr>
              <a:xfrm>
                <a:off x="58419" y="0"/>
                <a:ext cx="8569961" cy="1254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just">
                  <a:defRPr sz="2000" b="1"/>
                </a:pPr>
                <a:endParaRPr/>
              </a:p>
              <a:p>
                <a:pPr algn="just">
                  <a:defRPr sz="2000" b="1"/>
                </a:pPr>
                <a:r>
                  <a:t>CO 4: </a:t>
                </a:r>
                <a:r>
                  <a:rPr b="0"/>
                  <a:t>Implement Concurrency control, I/O Streams and Annotations concepts by using Java program. </a:t>
                </a:r>
              </a:p>
            </p:txBody>
          </p:sp>
        </p:grpSp>
      </p:grpSp>
      <p:grpSp>
        <p:nvGrpSpPr>
          <p:cNvPr id="224" name="Rectangle 21"/>
          <p:cNvGrpSpPr/>
          <p:nvPr/>
        </p:nvGrpSpPr>
        <p:grpSpPr>
          <a:xfrm>
            <a:off x="2743200" y="-205425"/>
            <a:ext cx="7924800" cy="1249050"/>
            <a:chOff x="0" y="0"/>
            <a:chExt cx="7924800" cy="1249049"/>
          </a:xfrm>
        </p:grpSpPr>
        <p:sp>
          <p:nvSpPr>
            <p:cNvPr id="222"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223" name="DEPARTMENT OF COMPUTER SCIENCE &amp; ENGINEERING…"/>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COMPUTER SCIENCE &amp; ENGINEERING</a:t>
              </a:r>
            </a:p>
            <a:p>
              <a:pPr algn="ctr">
                <a:defRPr sz="2000" b="1">
                  <a:latin typeface="Times New Roman"/>
                  <a:ea typeface="Times New Roman"/>
                  <a:cs typeface="Times New Roman"/>
                  <a:sym typeface="Times New Roman"/>
                </a:defRPr>
              </a:pPr>
              <a:r>
                <a:t>ESTD. 2001</a:t>
              </a:r>
              <a:br/>
              <a:endParaRPr/>
            </a:p>
          </p:txBody>
        </p:sp>
      </p:grpSp>
      <p:sp>
        <p:nvSpPr>
          <p:cNvPr id="225" name="TextBox 17"/>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226" name="Slide Number Placeholder 18"/>
          <p:cNvSpPr txBox="1">
            <a:spLocks noGrp="1"/>
          </p:cNvSpPr>
          <p:nvPr>
            <p:ph type="sldNum" sz="quarter" idx="2"/>
          </p:nvPr>
        </p:nvSpPr>
        <p:spPr>
          <a:xfrm>
            <a:off x="9677400" y="6356355"/>
            <a:ext cx="220003" cy="3330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grpSp>
        <p:nvGrpSpPr>
          <p:cNvPr id="229" name="Rectangle 19"/>
          <p:cNvGrpSpPr/>
          <p:nvPr/>
        </p:nvGrpSpPr>
        <p:grpSpPr>
          <a:xfrm>
            <a:off x="2743200" y="-205425"/>
            <a:ext cx="7924800" cy="1249050"/>
            <a:chOff x="0" y="0"/>
            <a:chExt cx="7924800" cy="1249049"/>
          </a:xfrm>
        </p:grpSpPr>
        <p:sp>
          <p:nvSpPr>
            <p:cNvPr id="227"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228"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pic>
        <p:nvPicPr>
          <p:cNvPr id="230" name="Picture 23" descr="Picture 23"/>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grpSp>
        <p:nvGrpSpPr>
          <p:cNvPr id="233" name="Rectangle 22"/>
          <p:cNvGrpSpPr/>
          <p:nvPr/>
        </p:nvGrpSpPr>
        <p:grpSpPr>
          <a:xfrm>
            <a:off x="1762125" y="5272261"/>
            <a:ext cx="8686800" cy="1254582"/>
            <a:chOff x="0" y="0"/>
            <a:chExt cx="8686800" cy="1254581"/>
          </a:xfrm>
        </p:grpSpPr>
        <p:sp>
          <p:nvSpPr>
            <p:cNvPr id="231" name="Rectangle"/>
            <p:cNvSpPr/>
            <p:nvPr/>
          </p:nvSpPr>
          <p:spPr>
            <a:xfrm>
              <a:off x="0" y="170488"/>
              <a:ext cx="8686800" cy="913606"/>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just">
                <a:defRPr sz="2000"/>
              </a:pPr>
              <a:endParaRPr/>
            </a:p>
          </p:txBody>
        </p:sp>
        <p:sp>
          <p:nvSpPr>
            <p:cNvPr id="232" name="CO 5: Design and develop the GUI based application, Generics and Collections in Java programming language to solve the real-world problem."/>
            <p:cNvSpPr txBox="1"/>
            <p:nvPr/>
          </p:nvSpPr>
          <p:spPr>
            <a:xfrm>
              <a:off x="58419" y="0"/>
              <a:ext cx="8569961" cy="1254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just">
                <a:defRPr sz="2000" b="1"/>
              </a:pPr>
              <a:endParaRPr/>
            </a:p>
            <a:p>
              <a:pPr algn="just">
                <a:defRPr sz="2000" b="1"/>
              </a:pPr>
              <a:r>
                <a:t>CO 5: </a:t>
              </a:r>
              <a:r>
                <a:rPr b="0"/>
                <a:t>Design and develop the GUI based application, Generics and Collections in Java programming language to solve the real-world problem. </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1"/>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236" name="Rectangle 17"/>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237" name="Title 1"/>
          <p:cNvSpPr txBox="1">
            <a:spLocks noGrp="1"/>
          </p:cNvSpPr>
          <p:nvPr>
            <p:ph type="title"/>
          </p:nvPr>
        </p:nvSpPr>
        <p:spPr>
          <a:prstGeom prst="rect">
            <a:avLst/>
          </a:prstGeom>
        </p:spPr>
        <p:txBody>
          <a:bodyPr/>
          <a:lstStyle/>
          <a:p>
            <a:r>
              <a:t> </a:t>
            </a:r>
          </a:p>
        </p:txBody>
      </p:sp>
      <p:grpSp>
        <p:nvGrpSpPr>
          <p:cNvPr id="240" name="Rectangle 8"/>
          <p:cNvGrpSpPr/>
          <p:nvPr/>
        </p:nvGrpSpPr>
        <p:grpSpPr>
          <a:xfrm>
            <a:off x="1524000" y="838200"/>
            <a:ext cx="9144000" cy="685800"/>
            <a:chOff x="0" y="0"/>
            <a:chExt cx="9144000" cy="685800"/>
          </a:xfrm>
        </p:grpSpPr>
        <p:sp>
          <p:nvSpPr>
            <p:cNvPr id="238" name="Rectangle"/>
            <p:cNvSpPr/>
            <p:nvPr/>
          </p:nvSpPr>
          <p:spPr>
            <a:xfrm>
              <a:off x="0" y="0"/>
              <a:ext cx="9144000" cy="685800"/>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39" name="Text books"/>
            <p:cNvSpPr txBox="1"/>
            <p:nvPr/>
          </p:nvSpPr>
          <p:spPr>
            <a:xfrm>
              <a:off x="50482" y="99796"/>
              <a:ext cx="9043036"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Arial"/>
                  <a:ea typeface="Arial"/>
                  <a:cs typeface="Arial"/>
                  <a:sym typeface="Arial"/>
                </a:defRPr>
              </a:lvl1pPr>
            </a:lstStyle>
            <a:p>
              <a:r>
                <a:t>Text books</a:t>
              </a:r>
            </a:p>
          </p:txBody>
        </p:sp>
      </p:grpSp>
      <p:grpSp>
        <p:nvGrpSpPr>
          <p:cNvPr id="243" name="Rectangle 18"/>
          <p:cNvGrpSpPr/>
          <p:nvPr/>
        </p:nvGrpSpPr>
        <p:grpSpPr>
          <a:xfrm>
            <a:off x="2743200" y="-205425"/>
            <a:ext cx="7924800" cy="1249050"/>
            <a:chOff x="0" y="0"/>
            <a:chExt cx="7924800" cy="1249049"/>
          </a:xfrm>
        </p:grpSpPr>
        <p:sp>
          <p:nvSpPr>
            <p:cNvPr id="241"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242"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sp>
        <p:nvSpPr>
          <p:cNvPr id="244" name="TextBox 13"/>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245" name="Slide Number Placeholder 14"/>
          <p:cNvSpPr txBox="1">
            <a:spLocks noGrp="1"/>
          </p:cNvSpPr>
          <p:nvPr>
            <p:ph type="sldNum" sz="quarter" idx="2"/>
          </p:nvPr>
        </p:nvSpPr>
        <p:spPr>
          <a:xfrm>
            <a:off x="9677400" y="6356355"/>
            <a:ext cx="220003" cy="3330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46" name="TextBox 12"/>
          <p:cNvSpPr txBox="1"/>
          <p:nvPr/>
        </p:nvSpPr>
        <p:spPr>
          <a:xfrm>
            <a:off x="1950720" y="2895600"/>
            <a:ext cx="207502"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  </a:t>
            </a:r>
          </a:p>
        </p:txBody>
      </p:sp>
      <p:pic>
        <p:nvPicPr>
          <p:cNvPr id="247" name="Picture 19" descr="Picture 19"/>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graphicFrame>
        <p:nvGraphicFramePr>
          <p:cNvPr id="248" name="Content Placeholder 7"/>
          <p:cNvGraphicFramePr/>
          <p:nvPr/>
        </p:nvGraphicFramePr>
        <p:xfrm>
          <a:off x="1838002" y="1643808"/>
          <a:ext cx="8363273" cy="4127982"/>
        </p:xfrm>
        <a:graphic>
          <a:graphicData uri="http://schemas.openxmlformats.org/drawingml/2006/table">
            <a:tbl>
              <a:tblPr firstRow="1">
                <a:tableStyleId>{4C3C2611-4C71-4FC5-86AE-919BDF0F9419}</a:tableStyleId>
              </a:tblPr>
              <a:tblGrid>
                <a:gridCol w="8350571">
                  <a:extLst>
                    <a:ext uri="{9D8B030D-6E8A-4147-A177-3AD203B41FA5}">
                      <a16:colId xmlns:a16="http://schemas.microsoft.com/office/drawing/2014/main" val="20000"/>
                    </a:ext>
                  </a:extLst>
                </a:gridCol>
              </a:tblGrid>
              <a:tr h="657444">
                <a:tc>
                  <a:txBody>
                    <a:bodyPr/>
                    <a:lstStyle/>
                    <a:p>
                      <a:pPr algn="just" defTabSz="914377">
                        <a:lnSpc>
                          <a:spcPct val="115000"/>
                        </a:lnSpc>
                        <a:spcBef>
                          <a:spcPts val="1000"/>
                        </a:spcBef>
                        <a:defRPr sz="1600" b="0">
                          <a:solidFill>
                            <a:srgbClr val="000000"/>
                          </a:solidFill>
                        </a:defRPr>
                      </a:pPr>
                      <a:r>
                        <a:t>(1) </a:t>
                      </a:r>
                      <a:r>
                        <a:rPr b="1"/>
                        <a:t>Herbert Schildt,” Java - The Complete Reference”, McGraw Hill Education 12</a:t>
                      </a:r>
                      <a:r>
                        <a:rPr b="1" baseline="30000"/>
                        <a:t>th</a:t>
                      </a:r>
                      <a:r>
                        <a:rPr b="1"/>
                        <a:t> edition</a:t>
                      </a:r>
                    </a:p>
                  </a:txBody>
                  <a:tcPr marL="0" marR="0" marT="0" marB="0" horzOverflow="overflow">
                    <a:lnL w="12700">
                      <a:solidFill>
                        <a:srgbClr val="4BACC6"/>
                      </a:solidFill>
                    </a:lnL>
                    <a:lnR w="12700">
                      <a:solidFill>
                        <a:srgbClr val="4BACC6"/>
                      </a:solidFill>
                    </a:lnR>
                    <a:lnT w="12700">
                      <a:solidFill>
                        <a:srgbClr val="4BACC6"/>
                      </a:solidFill>
                    </a:lnT>
                    <a:lnB w="25400">
                      <a:solidFill>
                        <a:srgbClr val="4BACC6"/>
                      </a:solidFill>
                    </a:lnB>
                    <a:noFill/>
                  </a:tcPr>
                </a:tc>
                <a:extLst>
                  <a:ext uri="{0D108BD9-81ED-4DB2-BD59-A6C34878D82A}">
                    <a16:rowId xmlns:a16="http://schemas.microsoft.com/office/drawing/2014/main" val="10000"/>
                  </a:ext>
                </a:extLst>
              </a:tr>
              <a:tr h="312271">
                <a:tc>
                  <a:txBody>
                    <a:bodyPr/>
                    <a:lstStyle/>
                    <a:p>
                      <a:pPr algn="just" defTabSz="914377">
                        <a:lnSpc>
                          <a:spcPct val="115000"/>
                        </a:lnSpc>
                        <a:spcBef>
                          <a:spcPts val="1000"/>
                        </a:spcBef>
                        <a:defRPr sz="1600"/>
                      </a:pPr>
                      <a:r>
                        <a:t>(2) Herbert Schildt,” Java: A Beginner’s Guide”, McGraw-Hill Education 2</a:t>
                      </a:r>
                      <a:r>
                        <a:rPr baseline="30000"/>
                        <a:t>nd</a:t>
                      </a:r>
                      <a:r>
                        <a:t> edition</a:t>
                      </a:r>
                    </a:p>
                  </a:txBody>
                  <a:tcPr marL="0" marR="0" marT="0" marB="0" horzOverflow="overflow">
                    <a:lnL w="12700">
                      <a:solidFill>
                        <a:srgbClr val="4BACC6"/>
                      </a:solidFill>
                    </a:lnL>
                    <a:lnR w="12700">
                      <a:solidFill>
                        <a:srgbClr val="4BACC6"/>
                      </a:solidFill>
                    </a:lnR>
                    <a:lnT w="25400">
                      <a:solidFill>
                        <a:srgbClr val="4BACC6"/>
                      </a:solidFill>
                    </a:lnT>
                    <a:lnB w="12700">
                      <a:solidFill>
                        <a:srgbClr val="4BACC6"/>
                      </a:solidFill>
                    </a:lnB>
                    <a:solidFill>
                      <a:srgbClr val="4BACC6">
                        <a:alpha val="20000"/>
                      </a:srgbClr>
                    </a:solidFill>
                  </a:tcPr>
                </a:tc>
                <a:extLst>
                  <a:ext uri="{0D108BD9-81ED-4DB2-BD59-A6C34878D82A}">
                    <a16:rowId xmlns:a16="http://schemas.microsoft.com/office/drawing/2014/main" val="10001"/>
                  </a:ext>
                </a:extLst>
              </a:tr>
              <a:tr h="585712">
                <a:tc>
                  <a:txBody>
                    <a:bodyPr/>
                    <a:lstStyle/>
                    <a:p>
                      <a:pPr algn="just" defTabSz="914377">
                        <a:lnSpc>
                          <a:spcPct val="115000"/>
                        </a:lnSpc>
                        <a:spcBef>
                          <a:spcPts val="1000"/>
                        </a:spcBef>
                        <a:defRPr sz="1600"/>
                      </a:pPr>
                      <a:r>
                        <a:t>(3) </a:t>
                      </a:r>
                      <a:r>
                        <a:rPr b="1"/>
                        <a:t>James Rumbaugh et. al, “Object Oriented Modeling and Design”, PHI 2</a:t>
                      </a:r>
                      <a:r>
                        <a:rPr b="1" baseline="30000"/>
                        <a:t>nd</a:t>
                      </a:r>
                      <a:r>
                        <a:rPr b="1"/>
                        <a:t> Edition</a:t>
                      </a:r>
                    </a:p>
                  </a:txBody>
                  <a:tcPr marL="0" marR="0" marT="0" marB="0" horzOverflow="overflow">
                    <a:lnL w="12700">
                      <a:solidFill>
                        <a:srgbClr val="4BACC6"/>
                      </a:solidFill>
                    </a:lnL>
                    <a:lnR w="12700">
                      <a:solidFill>
                        <a:srgbClr val="4BACC6"/>
                      </a:solidFill>
                    </a:lnR>
                    <a:lnT w="12700">
                      <a:solidFill>
                        <a:srgbClr val="4BACC6"/>
                      </a:solidFill>
                    </a:lnT>
                    <a:lnB w="12700">
                      <a:solidFill>
                        <a:srgbClr val="4BACC6"/>
                      </a:solidFill>
                    </a:lnB>
                    <a:noFill/>
                  </a:tcPr>
                </a:tc>
                <a:extLst>
                  <a:ext uri="{0D108BD9-81ED-4DB2-BD59-A6C34878D82A}">
                    <a16:rowId xmlns:a16="http://schemas.microsoft.com/office/drawing/2014/main" val="10002"/>
                  </a:ext>
                </a:extLst>
              </a:tr>
              <a:tr h="737049">
                <a:tc>
                  <a:txBody>
                    <a:bodyPr/>
                    <a:lstStyle/>
                    <a:p>
                      <a:pPr algn="just">
                        <a:lnSpc>
                          <a:spcPct val="115000"/>
                        </a:lnSpc>
                        <a:spcBef>
                          <a:spcPts val="1000"/>
                        </a:spcBef>
                        <a:defRPr sz="1800"/>
                      </a:pPr>
                      <a:r>
                        <a:rPr sz="2400" b="1"/>
                        <a:t>Reference Books: </a:t>
                      </a:r>
                    </a:p>
                  </a:txBody>
                  <a:tcPr marL="0" marR="0" marT="0" marB="0" horzOverflow="overflow">
                    <a:lnL w="12700">
                      <a:solidFill>
                        <a:srgbClr val="4BACC6"/>
                      </a:solidFill>
                    </a:lnL>
                    <a:lnR w="12700">
                      <a:solidFill>
                        <a:srgbClr val="4BACC6"/>
                      </a:solidFill>
                    </a:lnR>
                    <a:lnT w="12700">
                      <a:solidFill>
                        <a:srgbClr val="4BACC6"/>
                      </a:solidFill>
                    </a:lnT>
                    <a:lnB w="12700">
                      <a:solidFill>
                        <a:srgbClr val="4BACC6"/>
                      </a:solidFill>
                    </a:lnB>
                    <a:solidFill>
                      <a:srgbClr val="4BACC6">
                        <a:alpha val="20000"/>
                      </a:srgbClr>
                    </a:solidFill>
                  </a:tcPr>
                </a:tc>
                <a:extLst>
                  <a:ext uri="{0D108BD9-81ED-4DB2-BD59-A6C34878D82A}">
                    <a16:rowId xmlns:a16="http://schemas.microsoft.com/office/drawing/2014/main" val="10003"/>
                  </a:ext>
                </a:extLst>
              </a:tr>
              <a:tr h="582679">
                <a:tc>
                  <a:txBody>
                    <a:bodyPr/>
                    <a:lstStyle/>
                    <a:p>
                      <a:pPr algn="just" defTabSz="914377">
                        <a:lnSpc>
                          <a:spcPct val="115000"/>
                        </a:lnSpc>
                        <a:spcBef>
                          <a:spcPts val="1000"/>
                        </a:spcBef>
                        <a:defRPr sz="1800"/>
                      </a:pPr>
                      <a:r>
                        <a:rPr sz="1600"/>
                        <a:t>(4)  Cay S. Horstmann, “Core Java Volume I – Fundamentals”, Prentice Hall</a:t>
                      </a:r>
                    </a:p>
                  </a:txBody>
                  <a:tcPr marL="0" marR="0" marT="0" marB="0" horzOverflow="overflow">
                    <a:lnL w="12700">
                      <a:solidFill>
                        <a:srgbClr val="4BACC6"/>
                      </a:solidFill>
                    </a:lnL>
                    <a:lnR w="12700">
                      <a:solidFill>
                        <a:srgbClr val="4BACC6"/>
                      </a:solidFill>
                    </a:lnR>
                    <a:lnT w="12700">
                      <a:solidFill>
                        <a:srgbClr val="4BACC6"/>
                      </a:solidFill>
                    </a:lnT>
                    <a:lnB w="12700">
                      <a:solidFill>
                        <a:srgbClr val="4BACC6"/>
                      </a:solidFill>
                    </a:lnB>
                    <a:noFill/>
                  </a:tcPr>
                </a:tc>
                <a:extLst>
                  <a:ext uri="{0D108BD9-81ED-4DB2-BD59-A6C34878D82A}">
                    <a16:rowId xmlns:a16="http://schemas.microsoft.com/office/drawing/2014/main" val="10004"/>
                  </a:ext>
                </a:extLst>
              </a:tr>
              <a:tr h="582679">
                <a:tc>
                  <a:txBody>
                    <a:bodyPr/>
                    <a:lstStyle/>
                    <a:p>
                      <a:pPr algn="just" defTabSz="914377">
                        <a:lnSpc>
                          <a:spcPct val="115000"/>
                        </a:lnSpc>
                        <a:spcBef>
                          <a:spcPts val="1000"/>
                        </a:spcBef>
                        <a:defRPr sz="1800"/>
                      </a:pPr>
                      <a:r>
                        <a:rPr sz="1600"/>
                        <a:t>(5)  Joshua Bloch,” Effective Java”, Addison Wesley</a:t>
                      </a:r>
                    </a:p>
                  </a:txBody>
                  <a:tcPr marL="0" marR="0" marT="0" marB="0" horzOverflow="overflow">
                    <a:lnL w="12700">
                      <a:solidFill>
                        <a:srgbClr val="4BACC6"/>
                      </a:solidFill>
                    </a:lnL>
                    <a:lnR w="12700">
                      <a:solidFill>
                        <a:srgbClr val="4BACC6"/>
                      </a:solidFill>
                    </a:lnR>
                    <a:lnT w="12700">
                      <a:solidFill>
                        <a:srgbClr val="4BACC6"/>
                      </a:solidFill>
                    </a:lnT>
                    <a:lnB w="12700">
                      <a:solidFill>
                        <a:srgbClr val="4BACC6"/>
                      </a:solidFill>
                    </a:lnB>
                    <a:solidFill>
                      <a:srgbClr val="4BACC6">
                        <a:alpha val="20000"/>
                      </a:srgbClr>
                    </a:solidFill>
                  </a:tcPr>
                </a:tc>
                <a:extLst>
                  <a:ext uri="{0D108BD9-81ED-4DB2-BD59-A6C34878D82A}">
                    <a16:rowId xmlns:a16="http://schemas.microsoft.com/office/drawing/2014/main" val="10005"/>
                  </a:ext>
                </a:extLst>
              </a:tr>
              <a:tr h="657444">
                <a:tc>
                  <a:txBody>
                    <a:bodyPr/>
                    <a:lstStyle/>
                    <a:p>
                      <a:pPr algn="just" defTabSz="914377">
                        <a:lnSpc>
                          <a:spcPct val="115000"/>
                        </a:lnSpc>
                        <a:spcBef>
                          <a:spcPts val="1000"/>
                        </a:spcBef>
                        <a:tabLst>
                          <a:tab pos="241300" algn="l"/>
                        </a:tabLst>
                        <a:defRPr sz="1800"/>
                      </a:pPr>
                      <a:r>
                        <a:rPr sz="1600"/>
                        <a:t>(6) E Balagurusamy, “Programming with Java A Primer”, TMH, 4th edition.</a:t>
                      </a:r>
                    </a:p>
                  </a:txBody>
                  <a:tcPr marL="0" marR="0" marT="0" marB="0" horzOverflow="overflow">
                    <a:lnL w="12700">
                      <a:solidFill>
                        <a:srgbClr val="4BACC6"/>
                      </a:solidFill>
                    </a:lnL>
                    <a:lnR w="12700">
                      <a:solidFill>
                        <a:srgbClr val="4BACC6"/>
                      </a:solidFill>
                    </a:lnR>
                    <a:lnT w="12700">
                      <a:solidFill>
                        <a:srgbClr val="4BACC6"/>
                      </a:solidFill>
                    </a:lnT>
                    <a:lnB w="12700">
                      <a:solidFill>
                        <a:srgbClr val="4BACC6"/>
                      </a:solidFill>
                    </a:lnB>
                    <a:no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Rectangle 17"/>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251" name="Rectangle 14"/>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grpSp>
        <p:nvGrpSpPr>
          <p:cNvPr id="254" name="Rectangle 4"/>
          <p:cNvGrpSpPr/>
          <p:nvPr/>
        </p:nvGrpSpPr>
        <p:grpSpPr>
          <a:xfrm>
            <a:off x="1524000" y="838205"/>
            <a:ext cx="9144000" cy="596578"/>
            <a:chOff x="0" y="0"/>
            <a:chExt cx="9144000" cy="596577"/>
          </a:xfrm>
        </p:grpSpPr>
        <p:sp>
          <p:nvSpPr>
            <p:cNvPr id="252" name="Rectangle"/>
            <p:cNvSpPr/>
            <p:nvPr/>
          </p:nvSpPr>
          <p:spPr>
            <a:xfrm>
              <a:off x="0" y="-1"/>
              <a:ext cx="9144000" cy="596579"/>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53" name="No. of Assignments"/>
            <p:cNvSpPr txBox="1"/>
            <p:nvPr/>
          </p:nvSpPr>
          <p:spPr>
            <a:xfrm>
              <a:off x="50482" y="56921"/>
              <a:ext cx="9043036" cy="4827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Times New Roman"/>
                  <a:ea typeface="Times New Roman"/>
                  <a:cs typeface="Times New Roman"/>
                  <a:sym typeface="Times New Roman"/>
                </a:defRPr>
              </a:lvl1pPr>
            </a:lstStyle>
            <a:p>
              <a:r>
                <a:t> No. of Assignments</a:t>
              </a:r>
            </a:p>
          </p:txBody>
        </p:sp>
      </p:grpSp>
      <p:grpSp>
        <p:nvGrpSpPr>
          <p:cNvPr id="257" name="Rectangle 7"/>
          <p:cNvGrpSpPr/>
          <p:nvPr/>
        </p:nvGrpSpPr>
        <p:grpSpPr>
          <a:xfrm>
            <a:off x="2743200" y="-205425"/>
            <a:ext cx="7924800" cy="1249050"/>
            <a:chOff x="0" y="0"/>
            <a:chExt cx="7924800" cy="1249049"/>
          </a:xfrm>
        </p:grpSpPr>
        <p:sp>
          <p:nvSpPr>
            <p:cNvPr id="255"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256"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sp>
        <p:nvSpPr>
          <p:cNvPr id="258" name="TextBox 8"/>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259" name="Slide Number Placeholder 12"/>
          <p:cNvSpPr txBox="1">
            <a:spLocks noGrp="1"/>
          </p:cNvSpPr>
          <p:nvPr>
            <p:ph type="sldNum" sz="quarter" idx="2"/>
          </p:nvPr>
        </p:nvSpPr>
        <p:spPr>
          <a:xfrm>
            <a:off x="9677400" y="6356355"/>
            <a:ext cx="220003" cy="3330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260" name="Picture 16" descr="Picture 16"/>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graphicFrame>
        <p:nvGraphicFramePr>
          <p:cNvPr id="261" name="Table 3"/>
          <p:cNvGraphicFramePr/>
          <p:nvPr/>
        </p:nvGraphicFramePr>
        <p:xfrm>
          <a:off x="2971800" y="1943099"/>
          <a:ext cx="6096000" cy="2595880"/>
        </p:xfrm>
        <a:graphic>
          <a:graphicData uri="http://schemas.openxmlformats.org/drawingml/2006/table">
            <a:tbl>
              <a:tblPr firstRow="1" bandRow="1">
                <a:tableStyleId>{4C3C2611-4C71-4FC5-86AE-919BDF0F9419}</a:tableStyleId>
              </a:tblPr>
              <a:tblGrid>
                <a:gridCol w="3041650">
                  <a:extLst>
                    <a:ext uri="{9D8B030D-6E8A-4147-A177-3AD203B41FA5}">
                      <a16:colId xmlns:a16="http://schemas.microsoft.com/office/drawing/2014/main" val="20000"/>
                    </a:ext>
                  </a:extLst>
                </a:gridCol>
                <a:gridCol w="3041650">
                  <a:extLst>
                    <a:ext uri="{9D8B030D-6E8A-4147-A177-3AD203B41FA5}">
                      <a16:colId xmlns:a16="http://schemas.microsoft.com/office/drawing/2014/main" val="20001"/>
                    </a:ext>
                  </a:extLst>
                </a:gridCol>
              </a:tblGrid>
              <a:tr h="369025">
                <a:tc>
                  <a:txBody>
                    <a:bodyPr/>
                    <a:lstStyle/>
                    <a:p>
                      <a:pPr algn="l" defTabSz="914377">
                        <a:defRPr sz="1800" b="0">
                          <a:solidFill>
                            <a:srgbClr val="000000"/>
                          </a:solidFill>
                        </a:defRPr>
                      </a:pPr>
                      <a:r>
                        <a:rPr b="1">
                          <a:solidFill>
                            <a:srgbClr val="FFFFFF"/>
                          </a:solidFill>
                        </a:rPr>
                        <a:t>Units</a:t>
                      </a:r>
                    </a:p>
                  </a:txBody>
                  <a:tcPr marL="45720" marR="45720" horzOverflow="overflow">
                    <a:solidFill>
                      <a:srgbClr val="4F81BD"/>
                    </a:solidFill>
                  </a:tcPr>
                </a:tc>
                <a:tc>
                  <a:txBody>
                    <a:bodyPr/>
                    <a:lstStyle/>
                    <a:p>
                      <a:pPr algn="l" defTabSz="914377">
                        <a:defRPr sz="1800" b="0">
                          <a:solidFill>
                            <a:srgbClr val="000000"/>
                          </a:solidFill>
                        </a:defRPr>
                      </a:pPr>
                      <a:r>
                        <a:rPr b="1">
                          <a:solidFill>
                            <a:srgbClr val="FFFFFF"/>
                          </a:solidFill>
                        </a:rPr>
                        <a:t># of Assignments</a:t>
                      </a:r>
                    </a:p>
                  </a:txBody>
                  <a:tcPr marL="45720" marR="45720" horzOverflow="overflow">
                    <a:solidFill>
                      <a:srgbClr val="4F81BD"/>
                    </a:solidFill>
                  </a:tcPr>
                </a:tc>
                <a:extLst>
                  <a:ext uri="{0D108BD9-81ED-4DB2-BD59-A6C34878D82A}">
                    <a16:rowId xmlns:a16="http://schemas.microsoft.com/office/drawing/2014/main" val="10000"/>
                  </a:ext>
                </a:extLst>
              </a:tr>
              <a:tr h="369025">
                <a:tc>
                  <a:txBody>
                    <a:bodyPr/>
                    <a:lstStyle/>
                    <a:p>
                      <a:pPr algn="l" defTabSz="914377">
                        <a:defRPr sz="1800"/>
                      </a:pPr>
                      <a:r>
                        <a:t>Unit 1</a:t>
                      </a:r>
                    </a:p>
                  </a:txBody>
                  <a:tcPr marL="45720" marR="45720" horzOverflow="overflow">
                    <a:solidFill>
                      <a:srgbClr val="CFD7E7"/>
                    </a:solidFill>
                  </a:tcPr>
                </a:tc>
                <a:tc>
                  <a:txBody>
                    <a:bodyPr/>
                    <a:lstStyle/>
                    <a:p>
                      <a:pPr algn="l" defTabSz="914377">
                        <a:defRPr sz="1800"/>
                      </a:pPr>
                      <a:r>
                        <a:t>1</a:t>
                      </a:r>
                    </a:p>
                  </a:txBody>
                  <a:tcPr marL="45720" marR="45720" horzOverflow="overflow">
                    <a:solidFill>
                      <a:srgbClr val="CFD7E7"/>
                    </a:solidFill>
                  </a:tcPr>
                </a:tc>
                <a:extLst>
                  <a:ext uri="{0D108BD9-81ED-4DB2-BD59-A6C34878D82A}">
                    <a16:rowId xmlns:a16="http://schemas.microsoft.com/office/drawing/2014/main" val="10001"/>
                  </a:ext>
                </a:extLst>
              </a:tr>
              <a:tr h="369025">
                <a:tc>
                  <a:txBody>
                    <a:bodyPr/>
                    <a:lstStyle/>
                    <a:p>
                      <a:pPr algn="l" defTabSz="914377">
                        <a:defRPr sz="1800"/>
                      </a:pPr>
                      <a:r>
                        <a:t>Unit 2</a:t>
                      </a:r>
                    </a:p>
                  </a:txBody>
                  <a:tcPr marL="45720" marR="45720" horzOverflow="overflow">
                    <a:solidFill>
                      <a:srgbClr val="E8ECF4"/>
                    </a:solidFill>
                  </a:tcPr>
                </a:tc>
                <a:tc>
                  <a:txBody>
                    <a:bodyPr/>
                    <a:lstStyle/>
                    <a:p>
                      <a:pPr algn="l" defTabSz="914377">
                        <a:defRPr sz="1800"/>
                      </a:pPr>
                      <a:r>
                        <a:t>1</a:t>
                      </a:r>
                    </a:p>
                  </a:txBody>
                  <a:tcPr marL="45720" marR="45720" horzOverflow="overflow">
                    <a:solidFill>
                      <a:srgbClr val="E8ECF4"/>
                    </a:solidFill>
                  </a:tcPr>
                </a:tc>
                <a:extLst>
                  <a:ext uri="{0D108BD9-81ED-4DB2-BD59-A6C34878D82A}">
                    <a16:rowId xmlns:a16="http://schemas.microsoft.com/office/drawing/2014/main" val="10002"/>
                  </a:ext>
                </a:extLst>
              </a:tr>
              <a:tr h="369025">
                <a:tc>
                  <a:txBody>
                    <a:bodyPr/>
                    <a:lstStyle/>
                    <a:p>
                      <a:pPr algn="l" defTabSz="914377">
                        <a:defRPr sz="1800"/>
                      </a:pPr>
                      <a:r>
                        <a:t>Unit 3</a:t>
                      </a:r>
                    </a:p>
                  </a:txBody>
                  <a:tcPr marL="45720" marR="45720" horzOverflow="overflow">
                    <a:solidFill>
                      <a:srgbClr val="CFD7E7"/>
                    </a:solidFill>
                  </a:tcPr>
                </a:tc>
                <a:tc>
                  <a:txBody>
                    <a:bodyPr/>
                    <a:lstStyle/>
                    <a:p>
                      <a:pPr algn="l" defTabSz="914377">
                        <a:defRPr sz="1800"/>
                      </a:pPr>
                      <a:r>
                        <a:t>1</a:t>
                      </a:r>
                    </a:p>
                  </a:txBody>
                  <a:tcPr marL="45720" marR="45720" horzOverflow="overflow">
                    <a:solidFill>
                      <a:srgbClr val="CFD7E7"/>
                    </a:solidFill>
                  </a:tcPr>
                </a:tc>
                <a:extLst>
                  <a:ext uri="{0D108BD9-81ED-4DB2-BD59-A6C34878D82A}">
                    <a16:rowId xmlns:a16="http://schemas.microsoft.com/office/drawing/2014/main" val="10003"/>
                  </a:ext>
                </a:extLst>
              </a:tr>
              <a:tr h="369025">
                <a:tc>
                  <a:txBody>
                    <a:bodyPr/>
                    <a:lstStyle/>
                    <a:p>
                      <a:pPr algn="l" defTabSz="914377">
                        <a:defRPr sz="1800"/>
                      </a:pPr>
                      <a:r>
                        <a:t>Unit 4</a:t>
                      </a:r>
                    </a:p>
                  </a:txBody>
                  <a:tcPr marL="45720" marR="45720" horzOverflow="overflow">
                    <a:solidFill>
                      <a:srgbClr val="E8ECF4"/>
                    </a:solidFill>
                  </a:tcPr>
                </a:tc>
                <a:tc>
                  <a:txBody>
                    <a:bodyPr/>
                    <a:lstStyle/>
                    <a:p>
                      <a:pPr algn="l" defTabSz="914377">
                        <a:defRPr sz="1800"/>
                      </a:pPr>
                      <a:r>
                        <a:t>1</a:t>
                      </a:r>
                    </a:p>
                  </a:txBody>
                  <a:tcPr marL="45720" marR="45720" horzOverflow="overflow">
                    <a:solidFill>
                      <a:srgbClr val="E8ECF4"/>
                    </a:solidFill>
                  </a:tcPr>
                </a:tc>
                <a:extLst>
                  <a:ext uri="{0D108BD9-81ED-4DB2-BD59-A6C34878D82A}">
                    <a16:rowId xmlns:a16="http://schemas.microsoft.com/office/drawing/2014/main" val="10004"/>
                  </a:ext>
                </a:extLst>
              </a:tr>
              <a:tr h="369025">
                <a:tc>
                  <a:txBody>
                    <a:bodyPr/>
                    <a:lstStyle/>
                    <a:p>
                      <a:pPr algn="l" defTabSz="914377">
                        <a:defRPr sz="1800"/>
                      </a:pPr>
                      <a:r>
                        <a:t>Unit 5</a:t>
                      </a:r>
                    </a:p>
                  </a:txBody>
                  <a:tcPr marL="45720" marR="45720" horzOverflow="overflow">
                    <a:solidFill>
                      <a:srgbClr val="CFD7E7"/>
                    </a:solidFill>
                  </a:tcPr>
                </a:tc>
                <a:tc>
                  <a:txBody>
                    <a:bodyPr/>
                    <a:lstStyle/>
                    <a:p>
                      <a:pPr algn="l" defTabSz="914377">
                        <a:defRPr sz="1800"/>
                      </a:pPr>
                      <a:r>
                        <a:t>1</a:t>
                      </a:r>
                    </a:p>
                  </a:txBody>
                  <a:tcPr marL="45720" marR="45720" horzOverflow="overflow">
                    <a:solidFill>
                      <a:srgbClr val="CFD7E7"/>
                    </a:solidFill>
                  </a:tcPr>
                </a:tc>
                <a:extLst>
                  <a:ext uri="{0D108BD9-81ED-4DB2-BD59-A6C34878D82A}">
                    <a16:rowId xmlns:a16="http://schemas.microsoft.com/office/drawing/2014/main" val="10005"/>
                  </a:ext>
                </a:extLst>
              </a:tr>
              <a:tr h="369025">
                <a:tc>
                  <a:txBody>
                    <a:bodyPr/>
                    <a:lstStyle/>
                    <a:p>
                      <a:pPr algn="l" defTabSz="914377">
                        <a:defRPr sz="1800"/>
                      </a:pPr>
                      <a:r>
                        <a:rPr b="1"/>
                        <a:t>Total</a:t>
                      </a:r>
                    </a:p>
                  </a:txBody>
                  <a:tcPr marL="45720" marR="45720" horzOverflow="overflow">
                    <a:solidFill>
                      <a:srgbClr val="E8ECF4"/>
                    </a:solidFill>
                  </a:tcPr>
                </a:tc>
                <a:tc>
                  <a:txBody>
                    <a:bodyPr/>
                    <a:lstStyle/>
                    <a:p>
                      <a:pPr algn="l" defTabSz="914377">
                        <a:defRPr sz="1800"/>
                      </a:pPr>
                      <a:r>
                        <a:t>5</a:t>
                      </a:r>
                    </a:p>
                  </a:txBody>
                  <a:tcPr marL="45720" marR="45720" horzOverflow="overflow">
                    <a:solidFill>
                      <a:srgbClr val="E8ECF4"/>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29"/>
          <p:cNvSpPr/>
          <p:nvPr/>
        </p:nvSpPr>
        <p:spPr>
          <a:xfrm>
            <a:off x="1524000" y="14287"/>
            <a:ext cx="1219200" cy="838201"/>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sp>
        <p:nvSpPr>
          <p:cNvPr id="264" name="Rectangle 24"/>
          <p:cNvSpPr/>
          <p:nvPr/>
        </p:nvSpPr>
        <p:spPr>
          <a:xfrm>
            <a:off x="1524000" y="852487"/>
            <a:ext cx="9144000" cy="6005513"/>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endParaRPr/>
          </a:p>
        </p:txBody>
      </p:sp>
      <p:grpSp>
        <p:nvGrpSpPr>
          <p:cNvPr id="267" name="Rectangle 6"/>
          <p:cNvGrpSpPr/>
          <p:nvPr/>
        </p:nvGrpSpPr>
        <p:grpSpPr>
          <a:xfrm>
            <a:off x="1524000" y="838205"/>
            <a:ext cx="9144000" cy="549280"/>
            <a:chOff x="0" y="0"/>
            <a:chExt cx="9144000" cy="549279"/>
          </a:xfrm>
        </p:grpSpPr>
        <p:sp>
          <p:nvSpPr>
            <p:cNvPr id="265" name="Rectangle"/>
            <p:cNvSpPr/>
            <p:nvPr/>
          </p:nvSpPr>
          <p:spPr>
            <a:xfrm>
              <a:off x="0" y="-1"/>
              <a:ext cx="9144000" cy="549281"/>
            </a:xfrm>
            <a:prstGeom prst="rect">
              <a:avLst/>
            </a:prstGeom>
            <a:gradFill flip="none" rotWithShape="1">
              <a:gsLst>
                <a:gs pos="0">
                  <a:srgbClr val="2A869F"/>
                </a:gs>
                <a:gs pos="80000">
                  <a:srgbClr val="37B1D1"/>
                </a:gs>
                <a:gs pos="100000">
                  <a:srgbClr val="34B3D5"/>
                </a:gs>
              </a:gsLst>
              <a:lin ang="16200000" scaled="0"/>
            </a:gradFill>
            <a:ln w="3175" cap="flat">
              <a:solidFill>
                <a:srgbClr val="46AAC4"/>
              </a:solidFill>
              <a:prstDash val="solid"/>
              <a:round/>
            </a:ln>
            <a:effectLst>
              <a:outerShdw blurRad="38100" dist="127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66" name="No. of Quizzes"/>
            <p:cNvSpPr txBox="1"/>
            <p:nvPr/>
          </p:nvSpPr>
          <p:spPr>
            <a:xfrm>
              <a:off x="50482" y="31536"/>
              <a:ext cx="9043036"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1">
                  <a:solidFill>
                    <a:srgbClr val="FFFFFF"/>
                  </a:solidFill>
                  <a:latin typeface="Arial"/>
                  <a:ea typeface="Arial"/>
                  <a:cs typeface="Arial"/>
                  <a:sym typeface="Arial"/>
                </a:defRPr>
              </a:lvl1pPr>
            </a:lstStyle>
            <a:p>
              <a:r>
                <a:t>No. of Quizzes</a:t>
              </a:r>
            </a:p>
          </p:txBody>
        </p:sp>
      </p:grpSp>
      <p:grpSp>
        <p:nvGrpSpPr>
          <p:cNvPr id="270" name="Rectangle 25"/>
          <p:cNvGrpSpPr/>
          <p:nvPr/>
        </p:nvGrpSpPr>
        <p:grpSpPr>
          <a:xfrm>
            <a:off x="2743200" y="-205425"/>
            <a:ext cx="7924800" cy="1249050"/>
            <a:chOff x="0" y="0"/>
            <a:chExt cx="7924800" cy="1249049"/>
          </a:xfrm>
        </p:grpSpPr>
        <p:sp>
          <p:nvSpPr>
            <p:cNvPr id="268" name="Rectangle"/>
            <p:cNvSpPr/>
            <p:nvPr/>
          </p:nvSpPr>
          <p:spPr>
            <a:xfrm>
              <a:off x="0" y="205424"/>
              <a:ext cx="7924800" cy="838201"/>
            </a:xfrm>
            <a:prstGeom prst="rect">
              <a:avLst/>
            </a:prstGeom>
            <a:solidFill>
              <a:srgbClr val="FFFFFF"/>
            </a:solidFill>
            <a:ln w="25400" cap="flat">
              <a:solidFill>
                <a:srgbClr val="4BACC6"/>
              </a:solidFill>
              <a:prstDash val="solid"/>
              <a:round/>
            </a:ln>
            <a:effectLst/>
          </p:spPr>
          <p:txBody>
            <a:bodyPr wrap="square" lIns="45719" tIns="45719" rIns="45719" bIns="45719" numCol="1" anchor="ctr">
              <a:noAutofit/>
            </a:bodyPr>
            <a:lstStyle/>
            <a:p>
              <a:pPr algn="ctr">
                <a:defRPr sz="1600" b="1">
                  <a:latin typeface="Times New Roman"/>
                  <a:ea typeface="Times New Roman"/>
                  <a:cs typeface="Times New Roman"/>
                  <a:sym typeface="Times New Roman"/>
                </a:defRPr>
              </a:pPr>
              <a:endParaRPr/>
            </a:p>
          </p:txBody>
        </p:sp>
        <p:sp>
          <p:nvSpPr>
            <p:cNvPr id="269" name="DEPARTMENT OF INFORMATION TECHNOLOGY…"/>
            <p:cNvSpPr txBox="1"/>
            <p:nvPr/>
          </p:nvSpPr>
          <p:spPr>
            <a:xfrm>
              <a:off x="58419" y="0"/>
              <a:ext cx="7807961" cy="1249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b="1">
                  <a:latin typeface="Times New Roman"/>
                  <a:ea typeface="Times New Roman"/>
                  <a:cs typeface="Times New Roman"/>
                  <a:sym typeface="Times New Roman"/>
                </a:defRPr>
              </a:pPr>
              <a:endParaRPr/>
            </a:p>
            <a:p>
              <a:pPr algn="ctr">
                <a:defRPr sz="2000" b="1">
                  <a:latin typeface="Times New Roman"/>
                  <a:ea typeface="Times New Roman"/>
                  <a:cs typeface="Times New Roman"/>
                  <a:sym typeface="Times New Roman"/>
                </a:defRPr>
              </a:pPr>
              <a:r>
                <a:t>DEPARTMENT OF INFORMATION TECHNOLOGY</a:t>
              </a:r>
            </a:p>
            <a:p>
              <a:pPr algn="ctr">
                <a:defRPr sz="2000" b="1">
                  <a:latin typeface="Times New Roman"/>
                  <a:ea typeface="Times New Roman"/>
                  <a:cs typeface="Times New Roman"/>
                  <a:sym typeface="Times New Roman"/>
                </a:defRPr>
              </a:pPr>
              <a:r>
                <a:t>ESTD. 2001</a:t>
              </a:r>
              <a:br/>
              <a:endParaRPr/>
            </a:p>
          </p:txBody>
        </p:sp>
      </p:grpSp>
      <p:sp>
        <p:nvSpPr>
          <p:cNvPr id="271" name="TextBox 26"/>
          <p:cNvSpPr txBox="1"/>
          <p:nvPr/>
        </p:nvSpPr>
        <p:spPr>
          <a:xfrm>
            <a:off x="1524000" y="6457891"/>
            <a:ext cx="7162800" cy="343357"/>
          </a:xfrm>
          <a:prstGeom prst="rect">
            <a:avLst/>
          </a:prstGeom>
          <a:gradFill>
            <a:gsLst>
              <a:gs pos="0">
                <a:srgbClr val="2A869F"/>
              </a:gs>
              <a:gs pos="80000">
                <a:srgbClr val="37B1D1"/>
              </a:gs>
              <a:gs pos="100000">
                <a:srgbClr val="34B3D5"/>
              </a:gs>
            </a:gsLst>
            <a:lin ang="16200000"/>
          </a:gradFill>
          <a:ln w="3175">
            <a:solidFill>
              <a:srgbClr val="46AAC4"/>
            </a:solidFill>
          </a:ln>
          <a:effectLst>
            <a:outerShdw blurRad="38100" dist="127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a:solidFill>
                  <a:srgbClr val="FFFFFF"/>
                </a:solidFill>
              </a:defRPr>
            </a:lvl1pPr>
          </a:lstStyle>
          <a:p>
            <a:r>
              <a:t>Noida Institute of Engineering and Technology, Greater Noida</a:t>
            </a:r>
          </a:p>
        </p:txBody>
      </p:sp>
      <p:sp>
        <p:nvSpPr>
          <p:cNvPr id="272" name="Slide Number Placeholder 22"/>
          <p:cNvSpPr txBox="1">
            <a:spLocks noGrp="1"/>
          </p:cNvSpPr>
          <p:nvPr>
            <p:ph type="sldNum" sz="quarter" idx="2"/>
          </p:nvPr>
        </p:nvSpPr>
        <p:spPr>
          <a:xfrm>
            <a:off x="9677400" y="6356355"/>
            <a:ext cx="220003" cy="3330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273" name="Picture 28" descr="Picture 28"/>
          <p:cNvPicPr>
            <a:picLocks noChangeAspect="1"/>
          </p:cNvPicPr>
          <p:nvPr/>
        </p:nvPicPr>
        <p:blipFill>
          <a:blip r:embed="rId2"/>
          <a:srcRect l="9843" t="2860" r="5303" b="5299"/>
          <a:stretch>
            <a:fillRect/>
          </a:stretch>
        </p:blipFill>
        <p:spPr>
          <a:xfrm>
            <a:off x="1524000" y="-1"/>
            <a:ext cx="1219201" cy="838201"/>
          </a:xfrm>
          <a:prstGeom prst="rect">
            <a:avLst/>
          </a:prstGeom>
          <a:ln w="12700">
            <a:solidFill>
              <a:srgbClr val="4BACC6"/>
            </a:solidFill>
          </a:ln>
        </p:spPr>
      </p:pic>
      <p:graphicFrame>
        <p:nvGraphicFramePr>
          <p:cNvPr id="274" name="Table 3"/>
          <p:cNvGraphicFramePr/>
          <p:nvPr/>
        </p:nvGraphicFramePr>
        <p:xfrm>
          <a:off x="2971800" y="1943099"/>
          <a:ext cx="6096000" cy="2595880"/>
        </p:xfrm>
        <a:graphic>
          <a:graphicData uri="http://schemas.openxmlformats.org/drawingml/2006/table">
            <a:tbl>
              <a:tblPr firstRow="1" bandRow="1">
                <a:tableStyleId>{4C3C2611-4C71-4FC5-86AE-919BDF0F9419}</a:tableStyleId>
              </a:tblPr>
              <a:tblGrid>
                <a:gridCol w="3041650">
                  <a:extLst>
                    <a:ext uri="{9D8B030D-6E8A-4147-A177-3AD203B41FA5}">
                      <a16:colId xmlns:a16="http://schemas.microsoft.com/office/drawing/2014/main" val="20000"/>
                    </a:ext>
                  </a:extLst>
                </a:gridCol>
                <a:gridCol w="3041650">
                  <a:extLst>
                    <a:ext uri="{9D8B030D-6E8A-4147-A177-3AD203B41FA5}">
                      <a16:colId xmlns:a16="http://schemas.microsoft.com/office/drawing/2014/main" val="20001"/>
                    </a:ext>
                  </a:extLst>
                </a:gridCol>
              </a:tblGrid>
              <a:tr h="369025">
                <a:tc>
                  <a:txBody>
                    <a:bodyPr/>
                    <a:lstStyle/>
                    <a:p>
                      <a:pPr algn="l" defTabSz="914377">
                        <a:defRPr sz="1800" b="0">
                          <a:solidFill>
                            <a:srgbClr val="000000"/>
                          </a:solidFill>
                        </a:defRPr>
                      </a:pPr>
                      <a:r>
                        <a:rPr b="1">
                          <a:solidFill>
                            <a:srgbClr val="FFFFFF"/>
                          </a:solidFill>
                        </a:rPr>
                        <a:t>Units</a:t>
                      </a:r>
                    </a:p>
                  </a:txBody>
                  <a:tcPr marL="45720" marR="45720" horzOverflow="overflow">
                    <a:solidFill>
                      <a:srgbClr val="4F81BD"/>
                    </a:solidFill>
                  </a:tcPr>
                </a:tc>
                <a:tc>
                  <a:txBody>
                    <a:bodyPr/>
                    <a:lstStyle/>
                    <a:p>
                      <a:pPr algn="l" defTabSz="914377">
                        <a:defRPr sz="1800" b="0">
                          <a:solidFill>
                            <a:srgbClr val="000000"/>
                          </a:solidFill>
                        </a:defRPr>
                      </a:pPr>
                      <a:r>
                        <a:rPr b="1">
                          <a:solidFill>
                            <a:srgbClr val="FFFFFF"/>
                          </a:solidFill>
                        </a:rPr>
                        <a:t># of Quizzes</a:t>
                      </a:r>
                    </a:p>
                  </a:txBody>
                  <a:tcPr marL="45720" marR="45720" horzOverflow="overflow">
                    <a:solidFill>
                      <a:srgbClr val="4F81BD"/>
                    </a:solidFill>
                  </a:tcPr>
                </a:tc>
                <a:extLst>
                  <a:ext uri="{0D108BD9-81ED-4DB2-BD59-A6C34878D82A}">
                    <a16:rowId xmlns:a16="http://schemas.microsoft.com/office/drawing/2014/main" val="10000"/>
                  </a:ext>
                </a:extLst>
              </a:tr>
              <a:tr h="369025">
                <a:tc>
                  <a:txBody>
                    <a:bodyPr/>
                    <a:lstStyle/>
                    <a:p>
                      <a:pPr algn="l" defTabSz="914377">
                        <a:defRPr sz="1800"/>
                      </a:pPr>
                      <a:r>
                        <a:t>Unit 1</a:t>
                      </a:r>
                    </a:p>
                  </a:txBody>
                  <a:tcPr marL="45720" marR="45720" horzOverflow="overflow">
                    <a:solidFill>
                      <a:srgbClr val="CFD7E7"/>
                    </a:solidFill>
                  </a:tcPr>
                </a:tc>
                <a:tc>
                  <a:txBody>
                    <a:bodyPr/>
                    <a:lstStyle/>
                    <a:p>
                      <a:pPr algn="l" defTabSz="914377">
                        <a:defRPr sz="1800"/>
                      </a:pPr>
                      <a:r>
                        <a:t>1</a:t>
                      </a:r>
                    </a:p>
                  </a:txBody>
                  <a:tcPr marL="45720" marR="45720" horzOverflow="overflow">
                    <a:solidFill>
                      <a:srgbClr val="CFD7E7"/>
                    </a:solidFill>
                  </a:tcPr>
                </a:tc>
                <a:extLst>
                  <a:ext uri="{0D108BD9-81ED-4DB2-BD59-A6C34878D82A}">
                    <a16:rowId xmlns:a16="http://schemas.microsoft.com/office/drawing/2014/main" val="10001"/>
                  </a:ext>
                </a:extLst>
              </a:tr>
              <a:tr h="369025">
                <a:tc>
                  <a:txBody>
                    <a:bodyPr/>
                    <a:lstStyle/>
                    <a:p>
                      <a:pPr algn="l" defTabSz="914377">
                        <a:defRPr sz="1800"/>
                      </a:pPr>
                      <a:r>
                        <a:t>Unit 2</a:t>
                      </a:r>
                    </a:p>
                  </a:txBody>
                  <a:tcPr marL="45720" marR="45720" horzOverflow="overflow">
                    <a:solidFill>
                      <a:srgbClr val="E8ECF4"/>
                    </a:solidFill>
                  </a:tcPr>
                </a:tc>
                <a:tc>
                  <a:txBody>
                    <a:bodyPr/>
                    <a:lstStyle/>
                    <a:p>
                      <a:pPr algn="l" defTabSz="914377">
                        <a:defRPr sz="1800"/>
                      </a:pPr>
                      <a:r>
                        <a:t>1</a:t>
                      </a:r>
                    </a:p>
                  </a:txBody>
                  <a:tcPr marL="45720" marR="45720" horzOverflow="overflow">
                    <a:solidFill>
                      <a:srgbClr val="E8ECF4"/>
                    </a:solidFill>
                  </a:tcPr>
                </a:tc>
                <a:extLst>
                  <a:ext uri="{0D108BD9-81ED-4DB2-BD59-A6C34878D82A}">
                    <a16:rowId xmlns:a16="http://schemas.microsoft.com/office/drawing/2014/main" val="10002"/>
                  </a:ext>
                </a:extLst>
              </a:tr>
              <a:tr h="369025">
                <a:tc>
                  <a:txBody>
                    <a:bodyPr/>
                    <a:lstStyle/>
                    <a:p>
                      <a:pPr algn="l" defTabSz="914377">
                        <a:defRPr sz="1800"/>
                      </a:pPr>
                      <a:r>
                        <a:t>Unit 3</a:t>
                      </a:r>
                    </a:p>
                  </a:txBody>
                  <a:tcPr marL="45720" marR="45720" horzOverflow="overflow">
                    <a:solidFill>
                      <a:srgbClr val="CFD7E7"/>
                    </a:solidFill>
                  </a:tcPr>
                </a:tc>
                <a:tc>
                  <a:txBody>
                    <a:bodyPr/>
                    <a:lstStyle/>
                    <a:p>
                      <a:pPr algn="l" defTabSz="914377">
                        <a:defRPr sz="1800"/>
                      </a:pPr>
                      <a:r>
                        <a:t>1</a:t>
                      </a:r>
                    </a:p>
                  </a:txBody>
                  <a:tcPr marL="45720" marR="45720" horzOverflow="overflow">
                    <a:solidFill>
                      <a:srgbClr val="CFD7E7"/>
                    </a:solidFill>
                  </a:tcPr>
                </a:tc>
                <a:extLst>
                  <a:ext uri="{0D108BD9-81ED-4DB2-BD59-A6C34878D82A}">
                    <a16:rowId xmlns:a16="http://schemas.microsoft.com/office/drawing/2014/main" val="10003"/>
                  </a:ext>
                </a:extLst>
              </a:tr>
              <a:tr h="369025">
                <a:tc>
                  <a:txBody>
                    <a:bodyPr/>
                    <a:lstStyle/>
                    <a:p>
                      <a:pPr algn="l" defTabSz="914377">
                        <a:defRPr sz="1800"/>
                      </a:pPr>
                      <a:r>
                        <a:t>Unit 4</a:t>
                      </a:r>
                    </a:p>
                  </a:txBody>
                  <a:tcPr marL="45720" marR="45720" horzOverflow="overflow">
                    <a:solidFill>
                      <a:srgbClr val="E8ECF4"/>
                    </a:solidFill>
                  </a:tcPr>
                </a:tc>
                <a:tc>
                  <a:txBody>
                    <a:bodyPr/>
                    <a:lstStyle/>
                    <a:p>
                      <a:pPr algn="l" defTabSz="914377">
                        <a:defRPr sz="1800"/>
                      </a:pPr>
                      <a:r>
                        <a:t>1</a:t>
                      </a:r>
                    </a:p>
                  </a:txBody>
                  <a:tcPr marL="45720" marR="45720" horzOverflow="overflow">
                    <a:solidFill>
                      <a:srgbClr val="E8ECF4"/>
                    </a:solidFill>
                  </a:tcPr>
                </a:tc>
                <a:extLst>
                  <a:ext uri="{0D108BD9-81ED-4DB2-BD59-A6C34878D82A}">
                    <a16:rowId xmlns:a16="http://schemas.microsoft.com/office/drawing/2014/main" val="10004"/>
                  </a:ext>
                </a:extLst>
              </a:tr>
              <a:tr h="369025">
                <a:tc>
                  <a:txBody>
                    <a:bodyPr/>
                    <a:lstStyle/>
                    <a:p>
                      <a:pPr algn="l" defTabSz="914377">
                        <a:defRPr sz="1800"/>
                      </a:pPr>
                      <a:r>
                        <a:t>Unit 5</a:t>
                      </a:r>
                    </a:p>
                  </a:txBody>
                  <a:tcPr marL="45720" marR="45720" horzOverflow="overflow">
                    <a:solidFill>
                      <a:srgbClr val="CFD7E7"/>
                    </a:solidFill>
                  </a:tcPr>
                </a:tc>
                <a:tc>
                  <a:txBody>
                    <a:bodyPr/>
                    <a:lstStyle/>
                    <a:p>
                      <a:pPr algn="l" defTabSz="914377">
                        <a:defRPr sz="1800"/>
                      </a:pPr>
                      <a:r>
                        <a:t>1</a:t>
                      </a:r>
                    </a:p>
                  </a:txBody>
                  <a:tcPr marL="45720" marR="45720" horzOverflow="overflow">
                    <a:solidFill>
                      <a:srgbClr val="CFD7E7"/>
                    </a:solidFill>
                  </a:tcPr>
                </a:tc>
                <a:extLst>
                  <a:ext uri="{0D108BD9-81ED-4DB2-BD59-A6C34878D82A}">
                    <a16:rowId xmlns:a16="http://schemas.microsoft.com/office/drawing/2014/main" val="10005"/>
                  </a:ext>
                </a:extLst>
              </a:tr>
              <a:tr h="369025">
                <a:tc>
                  <a:txBody>
                    <a:bodyPr/>
                    <a:lstStyle/>
                    <a:p>
                      <a:pPr algn="l" defTabSz="914377">
                        <a:defRPr sz="1800"/>
                      </a:pPr>
                      <a:r>
                        <a:rPr b="1"/>
                        <a:t>Total</a:t>
                      </a:r>
                    </a:p>
                  </a:txBody>
                  <a:tcPr marL="45720" marR="45720" horzOverflow="overflow">
                    <a:solidFill>
                      <a:srgbClr val="E8ECF4"/>
                    </a:solidFill>
                  </a:tcPr>
                </a:tc>
                <a:tc>
                  <a:txBody>
                    <a:bodyPr/>
                    <a:lstStyle/>
                    <a:p>
                      <a:pPr algn="l" defTabSz="914377">
                        <a:defRPr sz="1800"/>
                      </a:pPr>
                      <a:r>
                        <a:t>5</a:t>
                      </a:r>
                    </a:p>
                  </a:txBody>
                  <a:tcPr marL="45720" marR="45720" horzOverflow="overflow">
                    <a:solidFill>
                      <a:srgbClr val="E8ECF4"/>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1CAD8A638D37E41B1D52303E7DC9075" ma:contentTypeVersion="8" ma:contentTypeDescription="Create a new document." ma:contentTypeScope="" ma:versionID="2677e2ef3a0baa6f363e8c14a15c28b4">
  <xsd:schema xmlns:xsd="http://www.w3.org/2001/XMLSchema" xmlns:xs="http://www.w3.org/2001/XMLSchema" xmlns:p="http://schemas.microsoft.com/office/2006/metadata/properties" xmlns:ns2="bcad4acc-6e72-4306-8e8c-6160c5540101" targetNamespace="http://schemas.microsoft.com/office/2006/metadata/properties" ma:root="true" ma:fieldsID="3c2ce440bab204647798a73c3163b636" ns2:_="">
    <xsd:import namespace="bcad4acc-6e72-4306-8e8c-6160c554010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ad4acc-6e72-4306-8e8c-6160c55401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297E44-E813-4B84-8515-8436CBC22B3D}">
  <ds:schemaRefs>
    <ds:schemaRef ds:uri="http://schemas.microsoft.com/sharepoint/v3/contenttype/forms"/>
  </ds:schemaRefs>
</ds:datastoreItem>
</file>

<file path=customXml/itemProps2.xml><?xml version="1.0" encoding="utf-8"?>
<ds:datastoreItem xmlns:ds="http://schemas.openxmlformats.org/officeDocument/2006/customXml" ds:itemID="{EE1726D7-7C7E-4B16-9E56-7D3F72566D19}">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8E978EAA-1FF5-4F56-AD53-9F2DDDAA21AC}">
  <ds:schemaRefs>
    <ds:schemaRef ds:uri="http://schemas.microsoft.com/office/2006/metadata/contentType"/>
    <ds:schemaRef ds:uri="http://schemas.microsoft.com/office/2006/metadata/properties/metaAttributes"/>
    <ds:schemaRef ds:uri="http://www.w3.org/2000/xmlns/"/>
    <ds:schemaRef ds:uri="http://www.w3.org/2001/XMLSchema"/>
    <ds:schemaRef ds:uri="bcad4acc-6e72-4306-8e8c-6160c5540101"/>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59</Slides>
  <Notes>0</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Diagram</vt:lpstr>
      <vt:lpstr>Visibility of class members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Atul Agnihotri</cp:lastModifiedBy>
  <cp:revision>1</cp:revision>
  <dcterms:modified xsi:type="dcterms:W3CDTF">2021-09-11T05:34:53Z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0x010100F1CAD8A638D37E41B1D52303E7DC9075</vt:lpwstr>
  </property>
</Properties>
</file>